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handoutMasterIdLst>
    <p:handoutMasterId r:id="rId19"/>
  </p:handoutMasterIdLst>
  <p:sldIdLst>
    <p:sldId id="323" r:id="rId2"/>
    <p:sldId id="322" r:id="rId3"/>
    <p:sldId id="324" r:id="rId4"/>
    <p:sldId id="294" r:id="rId5"/>
    <p:sldId id="325" r:id="rId6"/>
    <p:sldId id="326" r:id="rId7"/>
    <p:sldId id="327" r:id="rId8"/>
    <p:sldId id="328" r:id="rId9"/>
    <p:sldId id="329" r:id="rId10"/>
    <p:sldId id="330" r:id="rId11"/>
    <p:sldId id="331" r:id="rId12"/>
    <p:sldId id="332" r:id="rId13"/>
    <p:sldId id="259" r:id="rId14"/>
    <p:sldId id="321" r:id="rId15"/>
    <p:sldId id="296" r:id="rId16"/>
    <p:sldId id="297" r:id="rId17"/>
  </p:sldIdLst>
  <p:sldSz cx="12190413" cy="6859588"/>
  <p:notesSz cx="6858000" cy="9144000"/>
  <p:embeddedFontLst>
    <p:embeddedFont>
      <p:font typeface="굴림체" panose="020B0609000101010101" pitchFamily="49" charset="-127"/>
      <p:regular r:id="rId20"/>
    </p:embeddedFont>
    <p:embeddedFont>
      <p:font typeface="맑은 고딕" panose="020B0503020000020004" pitchFamily="34" charset="-127"/>
      <p:regular r:id="rId21"/>
      <p:bold r:id="rId22"/>
    </p:embeddedFont>
    <p:embeddedFont>
      <p:font typeface="Agency FB" panose="020B0503020202020204" pitchFamily="34" charset="0"/>
      <p:regular r:id="rId23"/>
      <p:bold r:id="rId24"/>
    </p:embeddedFont>
    <p:embeddedFont>
      <p:font typeface="Arial Narrow" panose="020B0606020202030204" pitchFamily="34" charset="0"/>
      <p:regular r:id="rId25"/>
      <p:bold r:id="rId26"/>
      <p:italic r:id="rId27"/>
      <p:boldItalic r:id="rId28"/>
    </p:embeddedFont>
    <p:embeddedFont>
      <p:font typeface="Baskerville Old Face" panose="02020602080505020303" pitchFamily="18" charset="0"/>
      <p:regular r:id="rId29"/>
    </p:embeddedFon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Noto Sans" panose="020B0604020202020204" charset="0"/>
      <p:regular r:id="rId36"/>
      <p:bold r:id="rId37"/>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D6C5"/>
    <a:srgbClr val="E7D3CC"/>
    <a:srgbClr val="F5CF7A"/>
    <a:srgbClr val="8B685D"/>
    <a:srgbClr val="C7CF21"/>
    <a:srgbClr val="252A85"/>
    <a:srgbClr val="1A76D4"/>
    <a:srgbClr val="7EB1DE"/>
    <a:srgbClr val="FBFBFB"/>
    <a:srgbClr val="0C0F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43" autoAdjust="0"/>
    <p:restoredTop sz="95369" autoAdjust="0"/>
  </p:normalViewPr>
  <p:slideViewPr>
    <p:cSldViewPr>
      <p:cViewPr varScale="1">
        <p:scale>
          <a:sx n="72" d="100"/>
          <a:sy n="72" d="100"/>
        </p:scale>
        <p:origin x="90" y="102"/>
      </p:cViewPr>
      <p:guideLst>
        <p:guide orient="horz" pos="2160"/>
        <p:guide pos="2880"/>
        <p:guide orient="horz" pos="2161"/>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2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2024-11-02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2024-11-02</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199398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1704357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4116037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434411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1877164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2024-11-02</a:t>
            </a:fld>
            <a:endParaRPr lang="ko-KR" altLang="en-US"/>
          </a:p>
        </p:txBody>
      </p:sp>
      <p:sp>
        <p:nvSpPr>
          <p:cNvPr id="5" name="바닥글 개체 틀 4"/>
          <p:cNvSpPr>
            <a:spLocks noGrp="1"/>
          </p:cNvSpPr>
          <p:nvPr>
            <p:ph type="ftr" sz="quarter" idx="11"/>
          </p:nvPr>
        </p:nvSpPr>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5471910" y="5162813"/>
            <a:ext cx="4727752" cy="571237"/>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8B685D"/>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5447133" y="3188658"/>
            <a:ext cx="6743271" cy="2113344"/>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bg1"/>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2024-11-02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2024-11-02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bg1"/>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rgbClr val="8B685D"/>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2024-11-02</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4"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2024-11-02</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85000"/>
                    <a:lumOff val="1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0" cy="68571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2024-11-02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3070870" y="4149874"/>
            <a:ext cx="8208912" cy="122413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2024-11-02</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nalystabhishek.com/" TargetMode="External"/><Relationship Id="rId2" Type="http://schemas.openxmlformats.org/officeDocument/2006/relationships/hyperlink" Target="http://www.linkedin.com/in/analyst-abhishek"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hyperlink" Target="https://ar.inspiredpencil.com/pictures-2023/database-schema-icon" TargetMode="Externa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
          <p:cNvSpPr txBox="1">
            <a:spLocks noChangeArrowheads="1"/>
          </p:cNvSpPr>
          <p:nvPr/>
        </p:nvSpPr>
        <p:spPr bwMode="auto">
          <a:xfrm>
            <a:off x="2854846" y="2272429"/>
            <a:ext cx="7848872" cy="22467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14000" b="1" dirty="0">
                <a:solidFill>
                  <a:schemeClr val="accent6">
                    <a:lumMod val="40000"/>
                    <a:lumOff val="60000"/>
                  </a:schemeClr>
                </a:solidFill>
                <a:latin typeface="Agency FB" panose="020B0503020202020204" pitchFamily="34" charset="0"/>
                <a:cs typeface="굴림" pitchFamily="50" charset="-127"/>
              </a:rPr>
              <a:t>SQL Project</a:t>
            </a:r>
          </a:p>
        </p:txBody>
      </p:sp>
      <p:sp>
        <p:nvSpPr>
          <p:cNvPr id="7" name="부제목 7">
            <a:extLst>
              <a:ext uri="{FF2B5EF4-FFF2-40B4-BE49-F238E27FC236}">
                <a16:creationId xmlns:a16="http://schemas.microsoft.com/office/drawing/2014/main" id="{201590D3-6E91-4A68-97FB-22B01360229E}"/>
              </a:ext>
            </a:extLst>
          </p:cNvPr>
          <p:cNvSpPr txBox="1">
            <a:spLocks/>
          </p:cNvSpPr>
          <p:nvPr/>
        </p:nvSpPr>
        <p:spPr>
          <a:xfrm>
            <a:off x="6959302" y="4519198"/>
            <a:ext cx="3287592" cy="1214852"/>
          </a:xfrm>
          <a:prstGeom prst="rect">
            <a:avLst/>
          </a:prstGeom>
        </p:spPr>
        <p:txBody>
          <a:bodyPr/>
          <a:lst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lgn="r">
              <a:buNone/>
            </a:pPr>
            <a:r>
              <a:rPr lang="en-US" altLang="ko-KR" sz="2000" b="1" dirty="0">
                <a:solidFill>
                  <a:srgbClr val="F5CF7A"/>
                </a:solidFill>
                <a:latin typeface="Arial Narrow" panose="020B0606020202030204" pitchFamily="34" charset="0"/>
              </a:rPr>
              <a:t>Prepared By: Analyst Abhishek</a:t>
            </a:r>
          </a:p>
          <a:p>
            <a:pPr marL="0" indent="0" algn="r">
              <a:buNone/>
            </a:pPr>
            <a:r>
              <a:rPr lang="en-US" sz="2000" dirty="0">
                <a:solidFill>
                  <a:srgbClr val="F5CF7A"/>
                </a:solidFill>
                <a:latin typeface="Arial Narrow" panose="020B0606020202030204" pitchFamily="34" charset="0"/>
                <a:hlinkClick r:id="rId2">
                  <a:extLst>
                    <a:ext uri="{A12FA001-AC4F-418D-AE19-62706E023703}">
                      <ahyp:hlinkClr xmlns:ahyp="http://schemas.microsoft.com/office/drawing/2018/hyperlinkcolor" val="tx"/>
                    </a:ext>
                  </a:extLst>
                </a:hlinkClick>
              </a:rPr>
              <a:t>LinkedIn</a:t>
            </a:r>
            <a:endParaRPr lang="en-US" sz="2000" dirty="0">
              <a:solidFill>
                <a:srgbClr val="F5CF7A"/>
              </a:solidFill>
              <a:latin typeface="Arial Narrow" panose="020B0606020202030204" pitchFamily="34" charset="0"/>
            </a:endParaRPr>
          </a:p>
          <a:p>
            <a:pPr marL="0" indent="0" algn="r">
              <a:buNone/>
            </a:pPr>
            <a:r>
              <a:rPr lang="en-US" sz="2000" dirty="0">
                <a:solidFill>
                  <a:srgbClr val="F5CF7A"/>
                </a:solidFill>
                <a:latin typeface="Arial Narrow" panose="020B0606020202030204" pitchFamily="34" charset="0"/>
                <a:hlinkClick r:id="rId3">
                  <a:extLst>
                    <a:ext uri="{A12FA001-AC4F-418D-AE19-62706E023703}">
                      <ahyp:hlinkClr xmlns:ahyp="http://schemas.microsoft.com/office/drawing/2018/hyperlinkcolor" val="tx"/>
                    </a:ext>
                  </a:extLst>
                </a:hlinkClick>
              </a:rPr>
              <a:t>Portfolio</a:t>
            </a:r>
          </a:p>
          <a:p>
            <a:pPr algn="r"/>
            <a:endParaRPr lang="en-US" altLang="ko-KR" sz="2000" dirty="0">
              <a:solidFill>
                <a:srgbClr val="F5CF7A"/>
              </a:solidFill>
              <a:latin typeface="Arial Narrow" panose="020B0606020202030204" pitchFamily="34" charset="0"/>
            </a:endParaRPr>
          </a:p>
        </p:txBody>
      </p:sp>
    </p:spTree>
    <p:extLst>
      <p:ext uri="{BB962C8B-B14F-4D97-AF65-F5344CB8AC3E}">
        <p14:creationId xmlns:p14="http://schemas.microsoft.com/office/powerpoint/2010/main" val="2473614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C68F4A-41B2-4207-B93C-4E85031EB0BF}"/>
              </a:ext>
            </a:extLst>
          </p:cNvPr>
          <p:cNvPicPr>
            <a:picLocks noChangeAspect="1"/>
          </p:cNvPicPr>
          <p:nvPr/>
        </p:nvPicPr>
        <p:blipFill>
          <a:blip r:embed="rId3"/>
          <a:stretch>
            <a:fillRect/>
          </a:stretch>
        </p:blipFill>
        <p:spPr>
          <a:xfrm>
            <a:off x="2206774" y="1341562"/>
            <a:ext cx="3456384" cy="1311042"/>
          </a:xfrm>
          <a:prstGeom prst="roundRect">
            <a:avLst>
              <a:gd name="adj" fmla="val 12620"/>
            </a:avLst>
          </a:prstGeom>
          <a:effectLst>
            <a:outerShdw blurRad="50800" dist="152400" dir="2700000" algn="tl" rotWithShape="0">
              <a:schemeClr val="bg1">
                <a:alpha val="40000"/>
              </a:schemeClr>
            </a:outerShdw>
          </a:effectLst>
        </p:spPr>
      </p:pic>
      <p:sp>
        <p:nvSpPr>
          <p:cNvPr id="2" name="Rectangle 1">
            <a:extLst>
              <a:ext uri="{FF2B5EF4-FFF2-40B4-BE49-F238E27FC236}">
                <a16:creationId xmlns:a16="http://schemas.microsoft.com/office/drawing/2014/main" id="{CE57F1C7-1648-4267-B199-45A32629FF9F}"/>
              </a:ext>
            </a:extLst>
          </p:cNvPr>
          <p:cNvSpPr/>
          <p:nvPr/>
        </p:nvSpPr>
        <p:spPr>
          <a:xfrm>
            <a:off x="2206774" y="477466"/>
            <a:ext cx="8856983" cy="707886"/>
          </a:xfrm>
          <a:prstGeom prst="rect">
            <a:avLst/>
          </a:prstGeom>
        </p:spPr>
        <p:txBody>
          <a:bodyPr wrap="square">
            <a:spAutoFit/>
          </a:bodyPr>
          <a:lstStyle/>
          <a:p>
            <a:pPr algn="ctr" defTabSz="914400" fontAlgn="base">
              <a:spcBef>
                <a:spcPct val="0"/>
              </a:spcBef>
              <a:spcAft>
                <a:spcPct val="0"/>
              </a:spcAft>
            </a:pPr>
            <a:r>
              <a:rPr kumimoji="1" lang="en-US" altLang="ko-KR" b="1" u="sng" dirty="0">
                <a:solidFill>
                  <a:schemeClr val="bg1"/>
                </a:solidFill>
                <a:latin typeface="Baskerville Old Face" panose="02020602080505020303" pitchFamily="18" charset="0"/>
                <a:cs typeface="Times New Roman" panose="02020603050405020304" pitchFamily="18" charset="0"/>
              </a:rPr>
              <a:t>Task 3:</a:t>
            </a:r>
            <a:r>
              <a:rPr kumimoji="1" lang="en-US" altLang="ko-KR" b="1" dirty="0">
                <a:solidFill>
                  <a:schemeClr val="bg1"/>
                </a:solidFill>
                <a:latin typeface="Baskerville Old Face" panose="02020602080505020303" pitchFamily="18" charset="0"/>
                <a:cs typeface="Times New Roman" panose="02020603050405020304" pitchFamily="18" charset="0"/>
              </a:rPr>
              <a:t> </a:t>
            </a:r>
            <a:r>
              <a:rPr kumimoji="1" lang="en-US" altLang="ko-KR" dirty="0">
                <a:solidFill>
                  <a:schemeClr val="bg1"/>
                </a:solidFill>
                <a:latin typeface="Baskerville Old Face" panose="02020602080505020303" pitchFamily="18" charset="0"/>
                <a:cs typeface="Times New Roman" panose="02020603050405020304" pitchFamily="18" charset="0"/>
              </a:rPr>
              <a:t>Delete a Record from the Issued Status Table -- Objective: Delete the record with </a:t>
            </a:r>
            <a:r>
              <a:rPr kumimoji="1" lang="en-US" altLang="ko-KR" dirty="0" err="1">
                <a:solidFill>
                  <a:schemeClr val="bg1"/>
                </a:solidFill>
                <a:latin typeface="Baskerville Old Face" panose="02020602080505020303" pitchFamily="18" charset="0"/>
                <a:cs typeface="Times New Roman" panose="02020603050405020304" pitchFamily="18" charset="0"/>
              </a:rPr>
              <a:t>issued_id</a:t>
            </a:r>
            <a:r>
              <a:rPr kumimoji="1" lang="en-US" altLang="ko-KR" dirty="0">
                <a:solidFill>
                  <a:schemeClr val="bg1"/>
                </a:solidFill>
                <a:latin typeface="Baskerville Old Face" panose="02020602080505020303" pitchFamily="18" charset="0"/>
                <a:cs typeface="Times New Roman" panose="02020603050405020304" pitchFamily="18" charset="0"/>
              </a:rPr>
              <a:t> = 'IS121' from the </a:t>
            </a:r>
            <a:r>
              <a:rPr kumimoji="1" lang="en-US" altLang="ko-KR" dirty="0" err="1">
                <a:solidFill>
                  <a:schemeClr val="bg1"/>
                </a:solidFill>
                <a:latin typeface="Baskerville Old Face" panose="02020602080505020303" pitchFamily="18" charset="0"/>
                <a:cs typeface="Times New Roman" panose="02020603050405020304" pitchFamily="18" charset="0"/>
              </a:rPr>
              <a:t>issued_status</a:t>
            </a:r>
            <a:r>
              <a:rPr kumimoji="1" lang="en-US" altLang="ko-KR" dirty="0">
                <a:solidFill>
                  <a:schemeClr val="bg1"/>
                </a:solidFill>
                <a:latin typeface="Baskerville Old Face" panose="02020602080505020303" pitchFamily="18" charset="0"/>
                <a:cs typeface="Times New Roman" panose="02020603050405020304" pitchFamily="18" charset="0"/>
              </a:rPr>
              <a:t> table.</a:t>
            </a:r>
          </a:p>
        </p:txBody>
      </p:sp>
      <p:pic>
        <p:nvPicPr>
          <p:cNvPr id="5" name="Picture 4">
            <a:extLst>
              <a:ext uri="{FF2B5EF4-FFF2-40B4-BE49-F238E27FC236}">
                <a16:creationId xmlns:a16="http://schemas.microsoft.com/office/drawing/2014/main" id="{4CFB7D2C-DD22-427B-B937-75B7B1E9F8F8}"/>
              </a:ext>
            </a:extLst>
          </p:cNvPr>
          <p:cNvPicPr>
            <a:picLocks noChangeAspect="1"/>
          </p:cNvPicPr>
          <p:nvPr/>
        </p:nvPicPr>
        <p:blipFill>
          <a:blip r:embed="rId4"/>
          <a:stretch>
            <a:fillRect/>
          </a:stretch>
        </p:blipFill>
        <p:spPr>
          <a:xfrm>
            <a:off x="4222998" y="2808814"/>
            <a:ext cx="7488832" cy="3861340"/>
          </a:xfrm>
          <a:prstGeom prst="roundRect">
            <a:avLst>
              <a:gd name="adj" fmla="val 3697"/>
            </a:avLst>
          </a:prstGeom>
          <a:effectLst>
            <a:outerShdw blurRad="50800" dist="152400" dir="2700000" algn="tl" rotWithShape="0">
              <a:schemeClr val="bg1">
                <a:alpha val="40000"/>
              </a:schemeClr>
            </a:outerShdw>
          </a:effectLst>
        </p:spPr>
      </p:pic>
      <p:sp>
        <p:nvSpPr>
          <p:cNvPr id="9" name="Arrow: Curved Down 8">
            <a:extLst>
              <a:ext uri="{FF2B5EF4-FFF2-40B4-BE49-F238E27FC236}">
                <a16:creationId xmlns:a16="http://schemas.microsoft.com/office/drawing/2014/main" id="{EF5B982D-0C96-4E73-971E-D0C40D09BBC1}"/>
              </a:ext>
            </a:extLst>
          </p:cNvPr>
          <p:cNvSpPr/>
          <p:nvPr/>
        </p:nvSpPr>
        <p:spPr>
          <a:xfrm rot="2024228">
            <a:off x="5735221" y="1465938"/>
            <a:ext cx="2951010" cy="1413633"/>
          </a:xfrm>
          <a:prstGeom prst="curvedDownArrow">
            <a:avLst>
              <a:gd name="adj1" fmla="val 22165"/>
              <a:gd name="adj2" fmla="val 46795"/>
              <a:gd name="adj3" fmla="val 25000"/>
            </a:avLst>
          </a:prstGeom>
          <a:solidFill>
            <a:srgbClr val="FF000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530086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57F1C7-1648-4267-B199-45A32629FF9F}"/>
              </a:ext>
            </a:extLst>
          </p:cNvPr>
          <p:cNvSpPr/>
          <p:nvPr/>
        </p:nvSpPr>
        <p:spPr>
          <a:xfrm>
            <a:off x="2206774" y="405458"/>
            <a:ext cx="8856983" cy="707886"/>
          </a:xfrm>
          <a:prstGeom prst="rect">
            <a:avLst/>
          </a:prstGeom>
        </p:spPr>
        <p:txBody>
          <a:bodyPr wrap="square">
            <a:spAutoFit/>
          </a:bodyPr>
          <a:lstStyle/>
          <a:p>
            <a:pPr algn="ctr" defTabSz="914400" fontAlgn="base">
              <a:spcBef>
                <a:spcPct val="0"/>
              </a:spcBef>
              <a:spcAft>
                <a:spcPct val="0"/>
              </a:spcAft>
            </a:pPr>
            <a:r>
              <a:rPr kumimoji="1" lang="en-US" altLang="ko-KR" b="1" u="sng" dirty="0">
                <a:solidFill>
                  <a:schemeClr val="bg1"/>
                </a:solidFill>
                <a:latin typeface="Baskerville Old Face" panose="02020602080505020303" pitchFamily="18" charset="0"/>
                <a:cs typeface="Times New Roman" panose="02020603050405020304" pitchFamily="18" charset="0"/>
              </a:rPr>
              <a:t>Task 4:</a:t>
            </a:r>
            <a:r>
              <a:rPr kumimoji="1" lang="en-US" altLang="ko-KR" b="1" dirty="0">
                <a:solidFill>
                  <a:schemeClr val="bg1"/>
                </a:solidFill>
                <a:latin typeface="Baskerville Old Face" panose="02020602080505020303" pitchFamily="18" charset="0"/>
                <a:cs typeface="Times New Roman" panose="02020603050405020304" pitchFamily="18" charset="0"/>
              </a:rPr>
              <a:t> </a:t>
            </a:r>
            <a:r>
              <a:rPr kumimoji="1" lang="en-US" altLang="ko-KR" dirty="0">
                <a:solidFill>
                  <a:schemeClr val="bg1"/>
                </a:solidFill>
                <a:latin typeface="Baskerville Old Face" panose="02020602080505020303" pitchFamily="18" charset="0"/>
                <a:cs typeface="Times New Roman" panose="02020603050405020304" pitchFamily="18" charset="0"/>
              </a:rPr>
              <a:t>Retrieve All Books Issued by a Specific Employee -- Objective: Select all books issued by the employee with </a:t>
            </a:r>
            <a:r>
              <a:rPr kumimoji="1" lang="en-US" altLang="ko-KR" dirty="0" err="1">
                <a:solidFill>
                  <a:schemeClr val="bg1"/>
                </a:solidFill>
                <a:latin typeface="Baskerville Old Face" panose="02020602080505020303" pitchFamily="18" charset="0"/>
                <a:cs typeface="Times New Roman" panose="02020603050405020304" pitchFamily="18" charset="0"/>
              </a:rPr>
              <a:t>emp_id</a:t>
            </a:r>
            <a:r>
              <a:rPr kumimoji="1" lang="en-US" altLang="ko-KR" dirty="0">
                <a:solidFill>
                  <a:schemeClr val="bg1"/>
                </a:solidFill>
                <a:latin typeface="Baskerville Old Face" panose="02020602080505020303" pitchFamily="18" charset="0"/>
                <a:cs typeface="Times New Roman" panose="02020603050405020304" pitchFamily="18" charset="0"/>
              </a:rPr>
              <a:t> = 'E101’.</a:t>
            </a:r>
          </a:p>
        </p:txBody>
      </p:sp>
      <p:pic>
        <p:nvPicPr>
          <p:cNvPr id="3" name="Picture 2">
            <a:extLst>
              <a:ext uri="{FF2B5EF4-FFF2-40B4-BE49-F238E27FC236}">
                <a16:creationId xmlns:a16="http://schemas.microsoft.com/office/drawing/2014/main" id="{B0357C07-4757-42DB-A822-A3BE00FAFD70}"/>
              </a:ext>
            </a:extLst>
          </p:cNvPr>
          <p:cNvPicPr>
            <a:picLocks noChangeAspect="1"/>
          </p:cNvPicPr>
          <p:nvPr/>
        </p:nvPicPr>
        <p:blipFill>
          <a:blip r:embed="rId3"/>
          <a:stretch>
            <a:fillRect/>
          </a:stretch>
        </p:blipFill>
        <p:spPr>
          <a:xfrm>
            <a:off x="6377801" y="1629594"/>
            <a:ext cx="4319161" cy="1433950"/>
          </a:xfrm>
          <a:prstGeom prst="roundRect">
            <a:avLst>
              <a:gd name="adj" fmla="val 7999"/>
            </a:avLst>
          </a:prstGeom>
          <a:effectLst>
            <a:outerShdw blurRad="50800" dist="152400" dir="2700000" algn="tl" rotWithShape="0">
              <a:schemeClr val="bg1">
                <a:alpha val="40000"/>
              </a:schemeClr>
            </a:outerShdw>
          </a:effectLst>
        </p:spPr>
      </p:pic>
      <p:pic>
        <p:nvPicPr>
          <p:cNvPr id="6" name="Picture 5">
            <a:extLst>
              <a:ext uri="{FF2B5EF4-FFF2-40B4-BE49-F238E27FC236}">
                <a16:creationId xmlns:a16="http://schemas.microsoft.com/office/drawing/2014/main" id="{4C4884BE-B204-42FD-9158-749D0A976177}"/>
              </a:ext>
            </a:extLst>
          </p:cNvPr>
          <p:cNvPicPr>
            <a:picLocks noChangeAspect="1"/>
          </p:cNvPicPr>
          <p:nvPr/>
        </p:nvPicPr>
        <p:blipFill>
          <a:blip r:embed="rId4"/>
          <a:stretch>
            <a:fillRect/>
          </a:stretch>
        </p:blipFill>
        <p:spPr>
          <a:xfrm>
            <a:off x="2998862" y="4293890"/>
            <a:ext cx="8856982" cy="1780757"/>
          </a:xfrm>
          <a:prstGeom prst="roundRect">
            <a:avLst>
              <a:gd name="adj" fmla="val 9643"/>
            </a:avLst>
          </a:prstGeom>
          <a:effectLst>
            <a:outerShdw blurRad="50800" dist="152400" dir="2700000" algn="tl" rotWithShape="0">
              <a:schemeClr val="bg1">
                <a:alpha val="40000"/>
              </a:schemeClr>
            </a:outerShdw>
          </a:effectLst>
        </p:spPr>
      </p:pic>
      <p:sp>
        <p:nvSpPr>
          <p:cNvPr id="8" name="Arrow: Curved Up 7">
            <a:extLst>
              <a:ext uri="{FF2B5EF4-FFF2-40B4-BE49-F238E27FC236}">
                <a16:creationId xmlns:a16="http://schemas.microsoft.com/office/drawing/2014/main" id="{FC6E8D62-0478-42E6-AE4F-E4A8EC59DFCA}"/>
              </a:ext>
            </a:extLst>
          </p:cNvPr>
          <p:cNvSpPr/>
          <p:nvPr/>
        </p:nvSpPr>
        <p:spPr>
          <a:xfrm rot="7134641">
            <a:off x="3957691" y="2446004"/>
            <a:ext cx="2592288" cy="1326802"/>
          </a:xfrm>
          <a:prstGeom prst="curvedUpArrow">
            <a:avLst/>
          </a:prstGeom>
          <a:solidFill>
            <a:srgbClr val="FF000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722767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57F1C7-1648-4267-B199-45A32629FF9F}"/>
              </a:ext>
            </a:extLst>
          </p:cNvPr>
          <p:cNvSpPr/>
          <p:nvPr/>
        </p:nvSpPr>
        <p:spPr>
          <a:xfrm>
            <a:off x="2206774" y="405458"/>
            <a:ext cx="8856983" cy="707886"/>
          </a:xfrm>
          <a:prstGeom prst="rect">
            <a:avLst/>
          </a:prstGeom>
        </p:spPr>
        <p:txBody>
          <a:bodyPr wrap="square">
            <a:spAutoFit/>
          </a:bodyPr>
          <a:lstStyle/>
          <a:p>
            <a:pPr algn="ctr" defTabSz="914400" fontAlgn="base">
              <a:spcBef>
                <a:spcPct val="0"/>
              </a:spcBef>
              <a:spcAft>
                <a:spcPct val="0"/>
              </a:spcAft>
            </a:pPr>
            <a:r>
              <a:rPr kumimoji="1" lang="en-US" altLang="ko-KR" b="1" u="sng" dirty="0">
                <a:solidFill>
                  <a:schemeClr val="bg1"/>
                </a:solidFill>
                <a:latin typeface="Baskerville Old Face" panose="02020602080505020303" pitchFamily="18" charset="0"/>
                <a:cs typeface="Times New Roman" panose="02020603050405020304" pitchFamily="18" charset="0"/>
              </a:rPr>
              <a:t>Task 5:</a:t>
            </a:r>
            <a:r>
              <a:rPr kumimoji="1" lang="en-US" altLang="ko-KR" b="1" dirty="0">
                <a:solidFill>
                  <a:schemeClr val="bg1"/>
                </a:solidFill>
                <a:latin typeface="Baskerville Old Face" panose="02020602080505020303" pitchFamily="18" charset="0"/>
                <a:cs typeface="Times New Roman" panose="02020603050405020304" pitchFamily="18" charset="0"/>
              </a:rPr>
              <a:t> </a:t>
            </a:r>
            <a:r>
              <a:rPr kumimoji="1" lang="en-US" altLang="ko-KR" dirty="0">
                <a:solidFill>
                  <a:schemeClr val="bg1"/>
                </a:solidFill>
                <a:latin typeface="Baskerville Old Face" panose="02020602080505020303" pitchFamily="18" charset="0"/>
                <a:cs typeface="Times New Roman" panose="02020603050405020304" pitchFamily="18" charset="0"/>
              </a:rPr>
              <a:t>List Members Who Have Issued More Than One Book.</a:t>
            </a:r>
          </a:p>
          <a:p>
            <a:pPr algn="ctr" defTabSz="914400" fontAlgn="base">
              <a:spcBef>
                <a:spcPct val="0"/>
              </a:spcBef>
              <a:spcAft>
                <a:spcPct val="0"/>
              </a:spcAft>
            </a:pPr>
            <a:r>
              <a:rPr kumimoji="1" lang="en-US" altLang="ko-KR" dirty="0">
                <a:solidFill>
                  <a:schemeClr val="bg1"/>
                </a:solidFill>
                <a:latin typeface="Baskerville Old Face" panose="02020602080505020303" pitchFamily="18" charset="0"/>
                <a:cs typeface="Times New Roman" panose="02020603050405020304" pitchFamily="18" charset="0"/>
              </a:rPr>
              <a:t>- Objective: Use GROUP BY to find members who have issued more than one book.</a:t>
            </a:r>
          </a:p>
        </p:txBody>
      </p:sp>
      <p:pic>
        <p:nvPicPr>
          <p:cNvPr id="4" name="Picture 3">
            <a:extLst>
              <a:ext uri="{FF2B5EF4-FFF2-40B4-BE49-F238E27FC236}">
                <a16:creationId xmlns:a16="http://schemas.microsoft.com/office/drawing/2014/main" id="{8297C86A-5703-47B4-942B-5A11BF034FA2}"/>
              </a:ext>
            </a:extLst>
          </p:cNvPr>
          <p:cNvPicPr>
            <a:picLocks noChangeAspect="1"/>
          </p:cNvPicPr>
          <p:nvPr/>
        </p:nvPicPr>
        <p:blipFill>
          <a:blip r:embed="rId3"/>
          <a:stretch>
            <a:fillRect/>
          </a:stretch>
        </p:blipFill>
        <p:spPr>
          <a:xfrm>
            <a:off x="2634688" y="3014031"/>
            <a:ext cx="4781535" cy="1983653"/>
          </a:xfrm>
          <a:prstGeom prst="roundRect">
            <a:avLst>
              <a:gd name="adj" fmla="val 7944"/>
            </a:avLst>
          </a:prstGeom>
          <a:effectLst>
            <a:outerShdw blurRad="50800" dist="152400" dir="2700000" algn="tl" rotWithShape="0">
              <a:schemeClr val="bg1">
                <a:alpha val="40000"/>
              </a:schemeClr>
            </a:outerShdw>
          </a:effectLst>
        </p:spPr>
      </p:pic>
      <p:pic>
        <p:nvPicPr>
          <p:cNvPr id="5" name="Picture 4">
            <a:extLst>
              <a:ext uri="{FF2B5EF4-FFF2-40B4-BE49-F238E27FC236}">
                <a16:creationId xmlns:a16="http://schemas.microsoft.com/office/drawing/2014/main" id="{4E797D34-39CA-4FB9-A5CA-D23131D26C9C}"/>
              </a:ext>
            </a:extLst>
          </p:cNvPr>
          <p:cNvPicPr>
            <a:picLocks noChangeAspect="1"/>
          </p:cNvPicPr>
          <p:nvPr/>
        </p:nvPicPr>
        <p:blipFill>
          <a:blip r:embed="rId4"/>
          <a:stretch>
            <a:fillRect/>
          </a:stretch>
        </p:blipFill>
        <p:spPr>
          <a:xfrm>
            <a:off x="8207666" y="2277666"/>
            <a:ext cx="2889882" cy="3456384"/>
          </a:xfrm>
          <a:prstGeom prst="roundRect">
            <a:avLst>
              <a:gd name="adj" fmla="val 8034"/>
            </a:avLst>
          </a:prstGeom>
          <a:effectLst>
            <a:outerShdw blurRad="50800" dist="152400" dir="2700000" algn="tl" rotWithShape="0">
              <a:schemeClr val="bg1">
                <a:alpha val="40000"/>
              </a:schemeClr>
            </a:outerShdw>
          </a:effectLst>
        </p:spPr>
      </p:pic>
      <p:sp>
        <p:nvSpPr>
          <p:cNvPr id="9" name="Arrow: Curved Down 8">
            <a:extLst>
              <a:ext uri="{FF2B5EF4-FFF2-40B4-BE49-F238E27FC236}">
                <a16:creationId xmlns:a16="http://schemas.microsoft.com/office/drawing/2014/main" id="{EF5B982D-0C96-4E73-971E-D0C40D09BBC1}"/>
              </a:ext>
            </a:extLst>
          </p:cNvPr>
          <p:cNvSpPr/>
          <p:nvPr/>
        </p:nvSpPr>
        <p:spPr>
          <a:xfrm rot="20900750">
            <a:off x="5559496" y="1300626"/>
            <a:ext cx="2951010" cy="1413633"/>
          </a:xfrm>
          <a:prstGeom prst="curvedDownArrow">
            <a:avLst>
              <a:gd name="adj1" fmla="val 22165"/>
              <a:gd name="adj2" fmla="val 46795"/>
              <a:gd name="adj3" fmla="val 25000"/>
            </a:avLst>
          </a:prstGeom>
          <a:solidFill>
            <a:srgbClr val="FF000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463484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6383238" y="837506"/>
            <a:ext cx="3168352" cy="769441"/>
          </a:xfrm>
          <a:prstGeom prst="rect">
            <a:avLst/>
          </a:prstGeom>
          <a:noFill/>
        </p:spPr>
        <p:txBody>
          <a:bodyPr wrap="square" rtlCol="0">
            <a:spAutoFit/>
          </a:bodyPr>
          <a:lstStyle/>
          <a:p>
            <a:r>
              <a:rPr lang="en-US" altLang="ko-KR" sz="4400" b="1" dirty="0">
                <a:solidFill>
                  <a:schemeClr val="bg1"/>
                </a:solidFill>
                <a:latin typeface="+mj-lt"/>
                <a:ea typeface="맑은 고딕" panose="020B0503020000020004" pitchFamily="50" charset="-127"/>
              </a:rPr>
              <a:t>Tasks </a:t>
            </a:r>
            <a:endParaRPr lang="ko-KR" altLang="en-US" sz="4400" b="1" dirty="0">
              <a:solidFill>
                <a:schemeClr val="bg1"/>
              </a:solidFill>
              <a:latin typeface="+mj-lt"/>
              <a:ea typeface="맑은 고딕" panose="020B0503020000020004" pitchFamily="50" charset="-127"/>
            </a:endParaRPr>
          </a:p>
        </p:txBody>
      </p:sp>
      <p:sp>
        <p:nvSpPr>
          <p:cNvPr id="19" name="Text Box 5"/>
          <p:cNvSpPr txBox="1">
            <a:spLocks noChangeArrowheads="1"/>
          </p:cNvSpPr>
          <p:nvPr/>
        </p:nvSpPr>
        <p:spPr bwMode="auto">
          <a:xfrm>
            <a:off x="6455246" y="1701602"/>
            <a:ext cx="3191476" cy="3477875"/>
          </a:xfrm>
          <a:prstGeom prst="rect">
            <a:avLst/>
          </a:prstGeom>
          <a:noFill/>
          <a:ln w="9525">
            <a:noFill/>
            <a:miter lim="800000"/>
            <a:headEnd/>
            <a:tailEnd/>
          </a:ln>
        </p:spPr>
        <p:txBody>
          <a:bodyPr wrap="square">
            <a:spAutoFit/>
          </a:bodyPr>
          <a:lstStyle/>
          <a:p>
            <a:pPr>
              <a:lnSpc>
                <a:spcPct val="200000"/>
              </a:lnSpc>
              <a:defRPr/>
            </a:pPr>
            <a:r>
              <a:rPr lang="en-US" altLang="ko-KR" sz="2200" b="1" dirty="0">
                <a:solidFill>
                  <a:schemeClr val="bg1"/>
                </a:solidFill>
                <a:latin typeface="+mj-lt"/>
              </a:rPr>
              <a:t>01  Write here a title</a:t>
            </a:r>
          </a:p>
          <a:p>
            <a:pPr>
              <a:lnSpc>
                <a:spcPct val="200000"/>
              </a:lnSpc>
              <a:defRPr/>
            </a:pPr>
            <a:r>
              <a:rPr lang="en-US" altLang="ko-KR" sz="2200" b="1" dirty="0">
                <a:solidFill>
                  <a:schemeClr val="bg1"/>
                </a:solidFill>
                <a:latin typeface="+mj-lt"/>
              </a:rPr>
              <a:t>02  Write here a title</a:t>
            </a:r>
          </a:p>
          <a:p>
            <a:pPr>
              <a:lnSpc>
                <a:spcPct val="200000"/>
              </a:lnSpc>
              <a:defRPr/>
            </a:pPr>
            <a:r>
              <a:rPr lang="en-US" altLang="ko-KR" sz="2200" b="1" dirty="0">
                <a:solidFill>
                  <a:schemeClr val="bg1"/>
                </a:solidFill>
                <a:latin typeface="+mj-lt"/>
              </a:rPr>
              <a:t>03  Write here a title</a:t>
            </a:r>
          </a:p>
          <a:p>
            <a:pPr>
              <a:lnSpc>
                <a:spcPct val="200000"/>
              </a:lnSpc>
              <a:defRPr/>
            </a:pPr>
            <a:r>
              <a:rPr lang="en-US" altLang="ko-KR" sz="2200" b="1" dirty="0">
                <a:solidFill>
                  <a:schemeClr val="bg1"/>
                </a:solidFill>
                <a:latin typeface="+mj-lt"/>
              </a:rPr>
              <a:t>04  Write here a title</a:t>
            </a:r>
          </a:p>
          <a:p>
            <a:pPr>
              <a:lnSpc>
                <a:spcPct val="200000"/>
              </a:lnSpc>
              <a:defRPr/>
            </a:pPr>
            <a:r>
              <a:rPr lang="en-US" altLang="ko-KR" sz="2200" b="1" dirty="0">
                <a:solidFill>
                  <a:schemeClr val="bg1"/>
                </a:solidFill>
                <a:latin typeface="+mj-lt"/>
              </a:rPr>
              <a:t>05  Write here a title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Your great subtitle in this line</a:t>
            </a:r>
            <a:endParaRPr lang="ko-KR" altLang="en-US" dirty="0"/>
          </a:p>
        </p:txBody>
      </p:sp>
      <p:sp>
        <p:nvSpPr>
          <p:cNvPr id="37" name="내용 개체 틀 36"/>
          <p:cNvSpPr>
            <a:spLocks noGrp="1"/>
          </p:cNvSpPr>
          <p:nvPr>
            <p:ph idx="1"/>
          </p:nvPr>
        </p:nvSpPr>
        <p:spPr/>
        <p:txBody>
          <a:bodyPr/>
          <a:lstStyle/>
          <a:p>
            <a:r>
              <a:rPr lang="en-US" altLang="ko-KR" dirty="0"/>
              <a:t>Replaced with your own text</a:t>
            </a:r>
            <a:endParaRPr lang="ko-KR" altLang="en-US"/>
          </a:p>
          <a:p>
            <a:endParaRPr lang="ko-KR"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Your great subtitle in this line</a:t>
            </a:r>
            <a:endParaRPr lang="ko-KR" altLang="en-US" dirty="0"/>
          </a:p>
        </p:txBody>
      </p:sp>
      <p:sp>
        <p:nvSpPr>
          <p:cNvPr id="6" name="내용 개체 틀 5"/>
          <p:cNvSpPr>
            <a:spLocks noGrp="1"/>
          </p:cNvSpPr>
          <p:nvPr>
            <p:ph idx="1"/>
          </p:nvPr>
        </p:nvSpPr>
        <p:spPr/>
        <p:txBody>
          <a:bodyPr/>
          <a:lstStyle/>
          <a:p>
            <a:r>
              <a:rPr lang="en-US" altLang="ko-KR" dirty="0"/>
              <a:t>Replaced with your own text</a:t>
            </a:r>
            <a:endParaRPr lang="ko-KR" altLang="en-US"/>
          </a:p>
          <a:p>
            <a:endParaRPr lang="ko-KR"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t>THANK YOU</a:t>
            </a:r>
            <a:endParaRPr lang="ko-KR"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4727054" y="3357786"/>
            <a:ext cx="7175327" cy="2232248"/>
          </a:xfrm>
        </p:spPr>
        <p:txBody>
          <a:bodyPr/>
          <a:lstStyle/>
          <a:p>
            <a:pPr algn="ctr"/>
            <a:r>
              <a:rPr lang="en-US" altLang="ko-KR" sz="7200" b="1" dirty="0">
                <a:solidFill>
                  <a:schemeClr val="accent6">
                    <a:lumMod val="20000"/>
                    <a:lumOff val="80000"/>
                  </a:schemeClr>
                </a:solidFill>
                <a:latin typeface="Agency FB" panose="020B0503020202020204" pitchFamily="34" charset="0"/>
              </a:rPr>
              <a:t>LIBRARY </a:t>
            </a:r>
            <a:br>
              <a:rPr lang="en-US" altLang="ko-KR" sz="7200" b="1" dirty="0">
                <a:solidFill>
                  <a:schemeClr val="accent6">
                    <a:lumMod val="20000"/>
                    <a:lumOff val="80000"/>
                  </a:schemeClr>
                </a:solidFill>
                <a:latin typeface="Agency FB" panose="020B0503020202020204" pitchFamily="34" charset="0"/>
              </a:rPr>
            </a:br>
            <a:r>
              <a:rPr lang="en-US" altLang="ko-KR" sz="7200" b="1" dirty="0">
                <a:solidFill>
                  <a:schemeClr val="accent6">
                    <a:lumMod val="20000"/>
                    <a:lumOff val="80000"/>
                  </a:schemeClr>
                </a:solidFill>
                <a:latin typeface="Agency FB" panose="020B0503020202020204" pitchFamily="34" charset="0"/>
              </a:rPr>
              <a:t>MANAGEMENT SYSTEM</a:t>
            </a:r>
            <a:endParaRPr lang="ko-KR" altLang="en-US" sz="7200" b="1" dirty="0">
              <a:solidFill>
                <a:schemeClr val="accent6">
                  <a:lumMod val="20000"/>
                  <a:lumOff val="80000"/>
                </a:schemeClr>
              </a:solidFill>
              <a:latin typeface="Agency FB" panose="020B0503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
          <p:cNvSpPr txBox="1">
            <a:spLocks noChangeArrowheads="1"/>
          </p:cNvSpPr>
          <p:nvPr/>
        </p:nvSpPr>
        <p:spPr bwMode="auto">
          <a:xfrm>
            <a:off x="3214886" y="649941"/>
            <a:ext cx="2952330" cy="98488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5800" b="1" dirty="0">
                <a:solidFill>
                  <a:schemeClr val="accent5">
                    <a:lumMod val="60000"/>
                    <a:lumOff val="40000"/>
                  </a:schemeClr>
                </a:solidFill>
                <a:latin typeface="Arial Narrow" panose="020B0606020202030204" pitchFamily="34" charset="0"/>
                <a:cs typeface="굴림" pitchFamily="50" charset="-127"/>
              </a:rPr>
              <a:t>Objective:</a:t>
            </a:r>
          </a:p>
        </p:txBody>
      </p:sp>
      <p:sp>
        <p:nvSpPr>
          <p:cNvPr id="12" name="Text Box 9"/>
          <p:cNvSpPr txBox="1">
            <a:spLocks noChangeArrowheads="1"/>
          </p:cNvSpPr>
          <p:nvPr/>
        </p:nvSpPr>
        <p:spPr bwMode="auto">
          <a:xfrm>
            <a:off x="2494806" y="1773610"/>
            <a:ext cx="9145016" cy="429348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algn="ctr" defTabSz="914400" fontAlgn="base">
              <a:spcBef>
                <a:spcPct val="0"/>
              </a:spcBef>
              <a:spcAft>
                <a:spcPct val="0"/>
              </a:spcAft>
              <a:buClrTx/>
              <a:buSzTx/>
              <a:tabLst/>
            </a:pPr>
            <a:r>
              <a:rPr lang="en-US" sz="2100" dirty="0">
                <a:solidFill>
                  <a:schemeClr val="bg1"/>
                </a:solidFill>
                <a:latin typeface="Times New Roman" panose="02020603050405020304" pitchFamily="18" charset="0"/>
                <a:cs typeface="Times New Roman" panose="02020603050405020304" pitchFamily="18" charset="0"/>
              </a:rPr>
              <a:t>The objective of this </a:t>
            </a:r>
            <a:r>
              <a:rPr lang="en-US" sz="2100" b="1" dirty="0">
                <a:solidFill>
                  <a:schemeClr val="bg1"/>
                </a:solidFill>
                <a:latin typeface="Times New Roman" panose="02020603050405020304" pitchFamily="18" charset="0"/>
                <a:cs typeface="Times New Roman" panose="02020603050405020304" pitchFamily="18" charset="0"/>
              </a:rPr>
              <a:t>Library Management System </a:t>
            </a:r>
            <a:r>
              <a:rPr lang="en-US" sz="2100" dirty="0">
                <a:solidFill>
                  <a:schemeClr val="bg1"/>
                </a:solidFill>
                <a:latin typeface="Times New Roman" panose="02020603050405020304" pitchFamily="18" charset="0"/>
                <a:cs typeface="Times New Roman" panose="02020603050405020304" pitchFamily="18" charset="0"/>
              </a:rPr>
              <a:t>project is to create a </a:t>
            </a:r>
          </a:p>
          <a:p>
            <a:pPr marR="0" algn="ctr" defTabSz="914400" fontAlgn="base">
              <a:spcBef>
                <a:spcPct val="0"/>
              </a:spcBef>
              <a:spcAft>
                <a:spcPct val="0"/>
              </a:spcAft>
              <a:buClrTx/>
              <a:buSzTx/>
              <a:tabLst/>
            </a:pPr>
            <a:r>
              <a:rPr lang="en-US" sz="2100" dirty="0">
                <a:solidFill>
                  <a:schemeClr val="bg1"/>
                </a:solidFill>
                <a:latin typeface="Times New Roman" panose="02020603050405020304" pitchFamily="18" charset="0"/>
                <a:cs typeface="Times New Roman" panose="02020603050405020304" pitchFamily="18" charset="0"/>
              </a:rPr>
              <a:t>comprehensive and well-structured database that efficiently manages all key </a:t>
            </a:r>
          </a:p>
          <a:p>
            <a:pPr marR="0" algn="ctr" defTabSz="914400" fontAlgn="base">
              <a:spcBef>
                <a:spcPct val="0"/>
              </a:spcBef>
              <a:spcAft>
                <a:spcPct val="0"/>
              </a:spcAft>
              <a:buClrTx/>
              <a:buSzTx/>
              <a:tabLst/>
            </a:pPr>
            <a:r>
              <a:rPr lang="en-US" sz="2100" dirty="0">
                <a:solidFill>
                  <a:schemeClr val="bg1"/>
                </a:solidFill>
                <a:latin typeface="Times New Roman" panose="02020603050405020304" pitchFamily="18" charset="0"/>
                <a:cs typeface="Times New Roman" panose="02020603050405020304" pitchFamily="18" charset="0"/>
              </a:rPr>
              <a:t>operations within a library setting. This system is designed to organize and </a:t>
            </a:r>
          </a:p>
          <a:p>
            <a:pPr marR="0" algn="ctr" defTabSz="914400" fontAlgn="base">
              <a:spcBef>
                <a:spcPct val="0"/>
              </a:spcBef>
              <a:spcAft>
                <a:spcPct val="0"/>
              </a:spcAft>
              <a:buClrTx/>
              <a:buSzTx/>
              <a:tabLst/>
            </a:pPr>
            <a:r>
              <a:rPr lang="en-US" sz="2100" dirty="0">
                <a:solidFill>
                  <a:schemeClr val="bg1"/>
                </a:solidFill>
                <a:latin typeface="Times New Roman" panose="02020603050405020304" pitchFamily="18" charset="0"/>
                <a:cs typeface="Times New Roman" panose="02020603050405020304" pitchFamily="18" charset="0"/>
              </a:rPr>
              <a:t>centralize data on branches, employees, members, and library resources, allowing </a:t>
            </a:r>
          </a:p>
          <a:p>
            <a:pPr marR="0" algn="ctr" defTabSz="914400" fontAlgn="base">
              <a:spcBef>
                <a:spcPct val="0"/>
              </a:spcBef>
              <a:spcAft>
                <a:spcPct val="0"/>
              </a:spcAft>
              <a:buClrTx/>
              <a:buSzTx/>
              <a:tabLst/>
            </a:pPr>
            <a:r>
              <a:rPr lang="en-US" sz="2100" dirty="0">
                <a:solidFill>
                  <a:schemeClr val="bg1"/>
                </a:solidFill>
                <a:latin typeface="Times New Roman" panose="02020603050405020304" pitchFamily="18" charset="0"/>
                <a:cs typeface="Times New Roman" panose="02020603050405020304" pitchFamily="18" charset="0"/>
              </a:rPr>
              <a:t>for seamless data management and streamlined workflows. By automating routine </a:t>
            </a:r>
          </a:p>
          <a:p>
            <a:pPr marR="0" algn="ctr" defTabSz="914400" fontAlgn="base">
              <a:spcBef>
                <a:spcPct val="0"/>
              </a:spcBef>
              <a:spcAft>
                <a:spcPct val="0"/>
              </a:spcAft>
              <a:buClrTx/>
              <a:buSzTx/>
              <a:tabLst/>
            </a:pPr>
            <a:r>
              <a:rPr lang="en-US" sz="2100" dirty="0">
                <a:solidFill>
                  <a:schemeClr val="bg1"/>
                </a:solidFill>
                <a:latin typeface="Times New Roman" panose="02020603050405020304" pitchFamily="18" charset="0"/>
                <a:cs typeface="Times New Roman" panose="02020603050405020304" pitchFamily="18" charset="0"/>
              </a:rPr>
              <a:t>tasks such as tracking book availability, managing membership records, and </a:t>
            </a:r>
          </a:p>
          <a:p>
            <a:pPr marR="0" algn="ctr" defTabSz="914400" fontAlgn="base">
              <a:spcBef>
                <a:spcPct val="0"/>
              </a:spcBef>
              <a:spcAft>
                <a:spcPct val="0"/>
              </a:spcAft>
              <a:buClrTx/>
              <a:buSzTx/>
              <a:tabLst/>
            </a:pPr>
            <a:r>
              <a:rPr lang="en-US" sz="2100" dirty="0">
                <a:solidFill>
                  <a:schemeClr val="bg1"/>
                </a:solidFill>
                <a:latin typeface="Times New Roman" panose="02020603050405020304" pitchFamily="18" charset="0"/>
                <a:cs typeface="Times New Roman" panose="02020603050405020304" pitchFamily="18" charset="0"/>
              </a:rPr>
              <a:t>handling employee information, the system aims to reduce manual effort and </a:t>
            </a:r>
          </a:p>
          <a:p>
            <a:pPr marR="0" algn="ctr" defTabSz="914400" fontAlgn="base">
              <a:spcBef>
                <a:spcPct val="0"/>
              </a:spcBef>
              <a:spcAft>
                <a:spcPct val="0"/>
              </a:spcAft>
              <a:buClrTx/>
              <a:buSzTx/>
              <a:tabLst/>
            </a:pPr>
            <a:r>
              <a:rPr lang="en-US" sz="2100" dirty="0">
                <a:solidFill>
                  <a:schemeClr val="bg1"/>
                </a:solidFill>
                <a:latin typeface="Times New Roman" panose="02020603050405020304" pitchFamily="18" charset="0"/>
                <a:cs typeface="Times New Roman" panose="02020603050405020304" pitchFamily="18" charset="0"/>
              </a:rPr>
              <a:t>enhance operational efficiency. Additionally, the system provides quick access to </a:t>
            </a:r>
          </a:p>
          <a:p>
            <a:pPr marR="0" algn="ctr" defTabSz="914400" fontAlgn="base">
              <a:spcBef>
                <a:spcPct val="0"/>
              </a:spcBef>
              <a:spcAft>
                <a:spcPct val="0"/>
              </a:spcAft>
              <a:buClrTx/>
              <a:buSzTx/>
              <a:tabLst/>
            </a:pPr>
            <a:r>
              <a:rPr lang="en-US" sz="2100" dirty="0">
                <a:solidFill>
                  <a:schemeClr val="bg1"/>
                </a:solidFill>
                <a:latin typeface="Times New Roman" panose="02020603050405020304" pitchFamily="18" charset="0"/>
                <a:cs typeface="Times New Roman" panose="02020603050405020304" pitchFamily="18" charset="0"/>
              </a:rPr>
              <a:t>essential information, supporting accurate reporting and informed decision-making related to resource allocation, member engagement, and overall library </a:t>
            </a:r>
          </a:p>
          <a:p>
            <a:pPr marR="0" algn="ctr" defTabSz="914400" fontAlgn="base">
              <a:spcBef>
                <a:spcPct val="0"/>
              </a:spcBef>
              <a:spcAft>
                <a:spcPct val="0"/>
              </a:spcAft>
              <a:buClrTx/>
              <a:buSzTx/>
              <a:tabLst/>
            </a:pPr>
            <a:r>
              <a:rPr lang="en-US" sz="2100" dirty="0">
                <a:solidFill>
                  <a:schemeClr val="bg1"/>
                </a:solidFill>
                <a:latin typeface="Times New Roman" panose="02020603050405020304" pitchFamily="18" charset="0"/>
                <a:cs typeface="Times New Roman" panose="02020603050405020304" pitchFamily="18" charset="0"/>
              </a:rPr>
              <a:t>performance. This database solution ultimately serves to improve the library’s </a:t>
            </a:r>
          </a:p>
          <a:p>
            <a:pPr marR="0" algn="ctr" defTabSz="914400" fontAlgn="base">
              <a:spcBef>
                <a:spcPct val="0"/>
              </a:spcBef>
              <a:spcAft>
                <a:spcPct val="0"/>
              </a:spcAft>
              <a:buClrTx/>
              <a:buSzTx/>
              <a:tabLst/>
            </a:pPr>
            <a:r>
              <a:rPr lang="en-US" sz="2100" dirty="0">
                <a:solidFill>
                  <a:schemeClr val="bg1"/>
                </a:solidFill>
                <a:latin typeface="Times New Roman" panose="02020603050405020304" pitchFamily="18" charset="0"/>
                <a:cs typeface="Times New Roman" panose="02020603050405020304" pitchFamily="18" charset="0"/>
              </a:rPr>
              <a:t>ability to deliver timely services, optimize resource utilization, and maintain a high standard of data accuracy and accessibility.</a:t>
            </a:r>
            <a:endParaRPr kumimoji="1" lang="en-US" altLang="ko-KR" sz="2100"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Objectives Png">
            <a:extLst>
              <a:ext uri="{FF2B5EF4-FFF2-40B4-BE49-F238E27FC236}">
                <a16:creationId xmlns:a16="http://schemas.microsoft.com/office/drawing/2014/main" id="{DEB33175-84F8-456E-B34C-FFB57957B2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4806" y="782344"/>
            <a:ext cx="720080" cy="72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561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3D987-58CC-4F59-A7B3-A397C0DDE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159"/>
            <a:ext cx="12190413" cy="6857429"/>
          </a:xfrm>
          <a:prstGeom prst="rect">
            <a:avLst/>
          </a:prstGeom>
        </p:spPr>
      </p:pic>
      <p:grpSp>
        <p:nvGrpSpPr>
          <p:cNvPr id="2" name="Group 1">
            <a:extLst>
              <a:ext uri="{FF2B5EF4-FFF2-40B4-BE49-F238E27FC236}">
                <a16:creationId xmlns:a16="http://schemas.microsoft.com/office/drawing/2014/main" id="{A140666B-2EDB-4E06-AFA2-A4499D621491}"/>
              </a:ext>
            </a:extLst>
          </p:cNvPr>
          <p:cNvGrpSpPr/>
          <p:nvPr/>
        </p:nvGrpSpPr>
        <p:grpSpPr>
          <a:xfrm>
            <a:off x="3214886" y="1304037"/>
            <a:ext cx="2473195" cy="1621701"/>
            <a:chOff x="3214886" y="1195083"/>
            <a:chExt cx="2473195" cy="1621701"/>
          </a:xfrm>
        </p:grpSpPr>
        <p:sp>
          <p:nvSpPr>
            <p:cNvPr id="13" name="Title 1">
              <a:extLst>
                <a:ext uri="{FF2B5EF4-FFF2-40B4-BE49-F238E27FC236}">
                  <a16:creationId xmlns:a16="http://schemas.microsoft.com/office/drawing/2014/main" id="{CAAED117-FC6D-42FB-A764-37681EF42C2F}"/>
                </a:ext>
              </a:extLst>
            </p:cNvPr>
            <p:cNvSpPr txBox="1">
              <a:spLocks/>
            </p:cNvSpPr>
            <p:nvPr/>
          </p:nvSpPr>
          <p:spPr>
            <a:xfrm>
              <a:off x="3214886" y="1876603"/>
              <a:ext cx="2473195" cy="940181"/>
            </a:xfrm>
            <a:prstGeom prst="rect">
              <a:avLst/>
            </a:prstGeom>
          </p:spPr>
          <p:txBody>
            <a:bodyPr/>
            <a:lst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a:lstStyle>
            <a:p>
              <a:pPr algn="ctr"/>
              <a:r>
                <a:rPr lang="en-US" sz="5600" b="1" dirty="0">
                  <a:solidFill>
                    <a:schemeClr val="accent5">
                      <a:lumMod val="60000"/>
                      <a:lumOff val="40000"/>
                    </a:schemeClr>
                  </a:solidFill>
                  <a:latin typeface="Arial Narrow" panose="020B0606020202030204" pitchFamily="34" charset="0"/>
                </a:rPr>
                <a:t>Schema</a:t>
              </a:r>
            </a:p>
          </p:txBody>
        </p:sp>
        <p:pic>
          <p:nvPicPr>
            <p:cNvPr id="14" name="Picture 13">
              <a:extLst>
                <a:ext uri="{FF2B5EF4-FFF2-40B4-BE49-F238E27FC236}">
                  <a16:creationId xmlns:a16="http://schemas.microsoft.com/office/drawing/2014/main" id="{A9DA0FE2-8456-474C-AA74-0CC615864B8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837473B0-CC2E-450A-ABE3-18F120FF3D39}">
                  <a1611:picAttrSrcUrl xmlns:a1611="http://schemas.microsoft.com/office/drawing/2016/11/main" r:id="rId5"/>
                </a:ext>
              </a:extLst>
            </a:blip>
            <a:stretch>
              <a:fillRect/>
            </a:stretch>
          </p:blipFill>
          <p:spPr>
            <a:xfrm>
              <a:off x="4110723" y="1195083"/>
              <a:ext cx="681520" cy="681520"/>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2638822" y="1657995"/>
            <a:ext cx="9289032" cy="54168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algn="ctr" defTabSz="914400" fontAlgn="base">
              <a:spcBef>
                <a:spcPct val="0"/>
              </a:spcBef>
              <a:spcAft>
                <a:spcPct val="0"/>
              </a:spcAft>
              <a:buClrTx/>
              <a:buSzTx/>
              <a:tabLst/>
            </a:pPr>
            <a:r>
              <a:rPr kumimoji="1" lang="en-US" altLang="ko-KR" sz="1800" b="1" u="sng" dirty="0">
                <a:solidFill>
                  <a:schemeClr val="bg1"/>
                </a:solidFill>
                <a:cs typeface="Times New Roman" panose="02020603050405020304" pitchFamily="18" charset="0"/>
              </a:rPr>
              <a:t>Task-1.</a:t>
            </a:r>
            <a:r>
              <a:rPr kumimoji="1" lang="en-US" altLang="ko-KR" sz="1800" b="1" dirty="0">
                <a:solidFill>
                  <a:schemeClr val="bg1"/>
                </a:solidFill>
                <a:cs typeface="Times New Roman" panose="02020603050405020304" pitchFamily="18" charset="0"/>
              </a:rPr>
              <a:t> </a:t>
            </a:r>
            <a:r>
              <a:rPr kumimoji="1" lang="en-US" altLang="ko-KR" sz="1900" dirty="0">
                <a:solidFill>
                  <a:schemeClr val="bg1"/>
                </a:solidFill>
                <a:cs typeface="Times New Roman" panose="02020603050405020304" pitchFamily="18" charset="0"/>
              </a:rPr>
              <a:t>Create a new book record-- "978-1-60129-456-2", "To kill a Mockingbird", "Classic", 6.00, "yes", "Harper Lee", "J.B. Lippincott &amp; Co.")</a:t>
            </a:r>
          </a:p>
          <a:p>
            <a:pPr marR="0" algn="ctr" defTabSz="914400" fontAlgn="base">
              <a:spcBef>
                <a:spcPct val="0"/>
              </a:spcBef>
              <a:spcAft>
                <a:spcPct val="0"/>
              </a:spcAft>
              <a:buClrTx/>
              <a:buSzTx/>
              <a:tabLst/>
            </a:pPr>
            <a:r>
              <a:rPr kumimoji="1" lang="en-US" altLang="ko-KR" sz="1800" b="1" u="sng" dirty="0">
                <a:solidFill>
                  <a:schemeClr val="bg1"/>
                </a:solidFill>
                <a:cs typeface="Times New Roman" panose="02020603050405020304" pitchFamily="18" charset="0"/>
              </a:rPr>
              <a:t>Task-2.</a:t>
            </a:r>
            <a:r>
              <a:rPr kumimoji="1" lang="en-US" altLang="ko-KR" sz="1800" b="1" dirty="0">
                <a:solidFill>
                  <a:schemeClr val="bg1"/>
                </a:solidFill>
                <a:cs typeface="Times New Roman" panose="02020603050405020304" pitchFamily="18" charset="0"/>
              </a:rPr>
              <a:t> </a:t>
            </a:r>
            <a:r>
              <a:rPr kumimoji="1" lang="en-US" altLang="ko-KR" sz="1900" dirty="0">
                <a:solidFill>
                  <a:schemeClr val="bg1"/>
                </a:solidFill>
                <a:cs typeface="Times New Roman" panose="02020603050405020304" pitchFamily="18" charset="0"/>
              </a:rPr>
              <a:t>Update an Existing Member's Address where C=103 from 798 Oak St to 125 Oak St.</a:t>
            </a:r>
          </a:p>
          <a:p>
            <a:pPr marR="0" algn="ctr" defTabSz="914400" fontAlgn="base">
              <a:spcBef>
                <a:spcPct val="0"/>
              </a:spcBef>
              <a:spcAft>
                <a:spcPct val="0"/>
              </a:spcAft>
              <a:buClrTx/>
              <a:buSzTx/>
              <a:tabLst/>
            </a:pPr>
            <a:r>
              <a:rPr kumimoji="1" lang="en-US" altLang="ko-KR" sz="1800" b="1" u="sng" dirty="0">
                <a:solidFill>
                  <a:schemeClr val="bg1"/>
                </a:solidFill>
                <a:cs typeface="Times New Roman" panose="02020603050405020304" pitchFamily="18" charset="0"/>
              </a:rPr>
              <a:t>Task 3:</a:t>
            </a:r>
            <a:r>
              <a:rPr kumimoji="1" lang="en-US" altLang="ko-KR" sz="1800" b="1" dirty="0">
                <a:solidFill>
                  <a:schemeClr val="bg1"/>
                </a:solidFill>
                <a:cs typeface="Times New Roman" panose="02020603050405020304" pitchFamily="18" charset="0"/>
              </a:rPr>
              <a:t> </a:t>
            </a:r>
            <a:r>
              <a:rPr kumimoji="1" lang="en-US" altLang="ko-KR" sz="1900" dirty="0">
                <a:solidFill>
                  <a:schemeClr val="bg1"/>
                </a:solidFill>
                <a:cs typeface="Times New Roman" panose="02020603050405020304" pitchFamily="18" charset="0"/>
              </a:rPr>
              <a:t>Delete a Record from the Issued Status Table -- Objective: Delete the record with issued_id = 'IS121' from the issued_status table.</a:t>
            </a:r>
          </a:p>
          <a:p>
            <a:pPr marR="0" algn="ctr" defTabSz="914400" fontAlgn="base">
              <a:spcBef>
                <a:spcPct val="0"/>
              </a:spcBef>
              <a:spcAft>
                <a:spcPct val="0"/>
              </a:spcAft>
              <a:buClrTx/>
              <a:buSzTx/>
              <a:tabLst/>
            </a:pPr>
            <a:r>
              <a:rPr kumimoji="1" lang="en-US" altLang="ko-KR" sz="1800" b="1" u="sng" dirty="0">
                <a:solidFill>
                  <a:schemeClr val="bg1"/>
                </a:solidFill>
                <a:cs typeface="Times New Roman" panose="02020603050405020304" pitchFamily="18" charset="0"/>
              </a:rPr>
              <a:t>Task 4:</a:t>
            </a:r>
            <a:r>
              <a:rPr kumimoji="1" lang="en-US" altLang="ko-KR" sz="1800" b="1" dirty="0">
                <a:solidFill>
                  <a:schemeClr val="bg1"/>
                </a:solidFill>
                <a:cs typeface="Times New Roman" panose="02020603050405020304" pitchFamily="18" charset="0"/>
              </a:rPr>
              <a:t> </a:t>
            </a:r>
            <a:r>
              <a:rPr kumimoji="1" lang="en-US" altLang="ko-KR" sz="1900" dirty="0">
                <a:solidFill>
                  <a:schemeClr val="bg1"/>
                </a:solidFill>
                <a:cs typeface="Times New Roman" panose="02020603050405020304" pitchFamily="18" charset="0"/>
              </a:rPr>
              <a:t>Retrieve All Books Issued by a Specific Employee -- Objective: Select all books issued by the employee with emp_id = 'E101’.</a:t>
            </a:r>
          </a:p>
          <a:p>
            <a:pPr marR="0" algn="ctr" defTabSz="914400" fontAlgn="base">
              <a:spcBef>
                <a:spcPct val="0"/>
              </a:spcBef>
              <a:spcAft>
                <a:spcPct val="0"/>
              </a:spcAft>
              <a:buClrTx/>
              <a:buSzTx/>
              <a:tabLst/>
            </a:pPr>
            <a:r>
              <a:rPr kumimoji="1" lang="en-US" altLang="ko-KR" sz="1800" b="1" u="sng" dirty="0">
                <a:solidFill>
                  <a:schemeClr val="bg1"/>
                </a:solidFill>
                <a:cs typeface="Times New Roman" panose="02020603050405020304" pitchFamily="18" charset="0"/>
              </a:rPr>
              <a:t>Task 5:</a:t>
            </a:r>
            <a:r>
              <a:rPr kumimoji="1" lang="en-US" altLang="ko-KR" sz="1800" b="1" dirty="0">
                <a:solidFill>
                  <a:schemeClr val="bg1"/>
                </a:solidFill>
                <a:cs typeface="Times New Roman" panose="02020603050405020304" pitchFamily="18" charset="0"/>
              </a:rPr>
              <a:t> </a:t>
            </a:r>
            <a:r>
              <a:rPr kumimoji="1" lang="en-US" altLang="ko-KR" sz="1900" dirty="0">
                <a:solidFill>
                  <a:schemeClr val="bg1"/>
                </a:solidFill>
                <a:cs typeface="Times New Roman" panose="02020603050405020304" pitchFamily="18" charset="0"/>
              </a:rPr>
              <a:t>List Members Who Have Issued More Than One Book -- Objective: Use GROUP BY to find members who have issued more than one book.</a:t>
            </a:r>
          </a:p>
          <a:p>
            <a:pPr marR="0" algn="ctr" defTabSz="914400" fontAlgn="base">
              <a:spcBef>
                <a:spcPct val="0"/>
              </a:spcBef>
              <a:spcAft>
                <a:spcPct val="0"/>
              </a:spcAft>
              <a:buClrTx/>
              <a:buSzTx/>
              <a:tabLst/>
            </a:pPr>
            <a:r>
              <a:rPr kumimoji="1" lang="en-US" altLang="ko-KR" sz="1800" b="1" u="sng" dirty="0">
                <a:solidFill>
                  <a:schemeClr val="bg1"/>
                </a:solidFill>
                <a:cs typeface="Times New Roman" panose="02020603050405020304" pitchFamily="18" charset="0"/>
              </a:rPr>
              <a:t>Task 6:</a:t>
            </a:r>
            <a:r>
              <a:rPr kumimoji="1" lang="en-US" altLang="ko-KR" sz="1800" b="1" dirty="0">
                <a:solidFill>
                  <a:schemeClr val="bg1"/>
                </a:solidFill>
                <a:cs typeface="Times New Roman" panose="02020603050405020304" pitchFamily="18" charset="0"/>
              </a:rPr>
              <a:t> </a:t>
            </a:r>
            <a:r>
              <a:rPr kumimoji="1" lang="en-US" altLang="ko-KR" sz="1900" dirty="0">
                <a:solidFill>
                  <a:schemeClr val="bg1"/>
                </a:solidFill>
                <a:cs typeface="Times New Roman" panose="02020603050405020304" pitchFamily="18" charset="0"/>
              </a:rPr>
              <a:t>Create Summary Tables: Used CTAS to generate new tables based on query results - each book and total book_issued_cnt</a:t>
            </a:r>
          </a:p>
          <a:p>
            <a:pPr marR="0" algn="ctr" defTabSz="914400" fontAlgn="base">
              <a:spcBef>
                <a:spcPct val="0"/>
              </a:spcBef>
              <a:spcAft>
                <a:spcPct val="0"/>
              </a:spcAft>
              <a:buClrTx/>
              <a:buSzTx/>
              <a:tabLst/>
            </a:pPr>
            <a:r>
              <a:rPr kumimoji="1" lang="en-US" altLang="ko-KR" sz="1800" b="1" u="sng" dirty="0">
                <a:solidFill>
                  <a:schemeClr val="bg1"/>
                </a:solidFill>
                <a:cs typeface="Times New Roman" panose="02020603050405020304" pitchFamily="18" charset="0"/>
              </a:rPr>
              <a:t>Task 7.</a:t>
            </a:r>
            <a:r>
              <a:rPr kumimoji="1" lang="en-US" altLang="ko-KR" sz="1800" b="1" dirty="0">
                <a:solidFill>
                  <a:schemeClr val="bg1"/>
                </a:solidFill>
                <a:cs typeface="Times New Roman" panose="02020603050405020304" pitchFamily="18" charset="0"/>
              </a:rPr>
              <a:t> </a:t>
            </a:r>
            <a:r>
              <a:rPr kumimoji="1" lang="en-US" altLang="ko-KR" sz="1900" dirty="0">
                <a:solidFill>
                  <a:schemeClr val="bg1"/>
                </a:solidFill>
                <a:cs typeface="Times New Roman" panose="02020603050405020304" pitchFamily="18" charset="0"/>
              </a:rPr>
              <a:t>Retrieve All Books in a Specific Category:</a:t>
            </a:r>
          </a:p>
          <a:p>
            <a:pPr marR="0" algn="ctr" defTabSz="914400" fontAlgn="base">
              <a:spcBef>
                <a:spcPct val="0"/>
              </a:spcBef>
              <a:spcAft>
                <a:spcPct val="0"/>
              </a:spcAft>
              <a:buClrTx/>
              <a:buSzTx/>
              <a:tabLst/>
            </a:pPr>
            <a:r>
              <a:rPr kumimoji="1" lang="en-US" altLang="ko-KR" sz="1800" b="1" u="sng" dirty="0">
                <a:solidFill>
                  <a:schemeClr val="bg1"/>
                </a:solidFill>
                <a:cs typeface="Times New Roman" panose="02020603050405020304" pitchFamily="18" charset="0"/>
              </a:rPr>
              <a:t>Task 8:</a:t>
            </a:r>
            <a:r>
              <a:rPr kumimoji="1" lang="en-US" altLang="ko-KR" sz="1800" b="1" dirty="0">
                <a:solidFill>
                  <a:schemeClr val="bg1"/>
                </a:solidFill>
                <a:cs typeface="Times New Roman" panose="02020603050405020304" pitchFamily="18" charset="0"/>
              </a:rPr>
              <a:t> </a:t>
            </a:r>
            <a:r>
              <a:rPr kumimoji="1" lang="en-US" altLang="ko-KR" sz="1900" dirty="0">
                <a:solidFill>
                  <a:schemeClr val="bg1"/>
                </a:solidFill>
                <a:cs typeface="Times New Roman" panose="02020603050405020304" pitchFamily="18" charset="0"/>
              </a:rPr>
              <a:t>Find Total Rental Income by Category:</a:t>
            </a:r>
          </a:p>
          <a:p>
            <a:pPr marR="0" algn="ctr" defTabSz="914400" fontAlgn="base">
              <a:spcBef>
                <a:spcPct val="0"/>
              </a:spcBef>
              <a:spcAft>
                <a:spcPct val="0"/>
              </a:spcAft>
              <a:buClrTx/>
              <a:buSzTx/>
              <a:tabLst/>
            </a:pPr>
            <a:r>
              <a:rPr kumimoji="1" lang="en-US" altLang="ko-KR" sz="1800" b="1" u="sng" dirty="0">
                <a:solidFill>
                  <a:schemeClr val="bg1"/>
                </a:solidFill>
                <a:cs typeface="Times New Roman" panose="02020603050405020304" pitchFamily="18" charset="0"/>
              </a:rPr>
              <a:t>Task-9:</a:t>
            </a:r>
            <a:r>
              <a:rPr kumimoji="1" lang="en-US" altLang="ko-KR" sz="1800" b="1" dirty="0">
                <a:solidFill>
                  <a:schemeClr val="bg1"/>
                </a:solidFill>
                <a:cs typeface="Times New Roman" panose="02020603050405020304" pitchFamily="18" charset="0"/>
              </a:rPr>
              <a:t> </a:t>
            </a:r>
            <a:r>
              <a:rPr kumimoji="1" lang="en-US" altLang="ko-KR" sz="1900" dirty="0">
                <a:solidFill>
                  <a:schemeClr val="bg1"/>
                </a:solidFill>
                <a:cs typeface="Times New Roman" panose="02020603050405020304" pitchFamily="18" charset="0"/>
              </a:rPr>
              <a:t>List Members Who Registered in the Last 180 Days</a:t>
            </a:r>
          </a:p>
          <a:p>
            <a:pPr marR="0" algn="ctr" defTabSz="914400" fontAlgn="base">
              <a:spcBef>
                <a:spcPct val="0"/>
              </a:spcBef>
              <a:spcAft>
                <a:spcPct val="0"/>
              </a:spcAft>
              <a:buClrTx/>
              <a:buSzTx/>
              <a:tabLst/>
            </a:pPr>
            <a:r>
              <a:rPr kumimoji="1" lang="en-US" altLang="ko-KR" sz="1800" b="1" u="sng" dirty="0">
                <a:solidFill>
                  <a:schemeClr val="bg1"/>
                </a:solidFill>
                <a:cs typeface="Times New Roman" panose="02020603050405020304" pitchFamily="18" charset="0"/>
              </a:rPr>
              <a:t>Task-10:</a:t>
            </a:r>
            <a:r>
              <a:rPr kumimoji="1" lang="en-US" altLang="ko-KR" sz="1800" b="1" dirty="0">
                <a:solidFill>
                  <a:schemeClr val="bg1"/>
                </a:solidFill>
                <a:cs typeface="Times New Roman" panose="02020603050405020304" pitchFamily="18" charset="0"/>
              </a:rPr>
              <a:t> </a:t>
            </a:r>
            <a:r>
              <a:rPr kumimoji="1" lang="en-US" altLang="ko-KR" sz="1900" dirty="0">
                <a:solidFill>
                  <a:schemeClr val="bg1"/>
                </a:solidFill>
                <a:cs typeface="Times New Roman" panose="02020603050405020304" pitchFamily="18" charset="0"/>
              </a:rPr>
              <a:t>List Employees with Their Branch Manager's Name and their branch details</a:t>
            </a:r>
          </a:p>
          <a:p>
            <a:pPr algn="ctr" defTabSz="914400" fontAlgn="base">
              <a:spcBef>
                <a:spcPct val="0"/>
              </a:spcBef>
              <a:spcAft>
                <a:spcPct val="0"/>
              </a:spcAft>
            </a:pPr>
            <a:r>
              <a:rPr kumimoji="1" lang="en-US" altLang="ko-KR" sz="1800" b="1" u="sng" dirty="0">
                <a:solidFill>
                  <a:schemeClr val="bg1"/>
                </a:solidFill>
                <a:cs typeface="Times New Roman" panose="02020603050405020304" pitchFamily="18" charset="0"/>
              </a:rPr>
              <a:t>Task 11.</a:t>
            </a:r>
            <a:r>
              <a:rPr kumimoji="1" lang="en-US" altLang="ko-KR" sz="1800" b="1" dirty="0">
                <a:solidFill>
                  <a:schemeClr val="bg1"/>
                </a:solidFill>
                <a:cs typeface="Times New Roman" panose="02020603050405020304" pitchFamily="18" charset="0"/>
              </a:rPr>
              <a:t> </a:t>
            </a:r>
            <a:r>
              <a:rPr kumimoji="1" lang="en-US" altLang="ko-KR" sz="1900" dirty="0">
                <a:solidFill>
                  <a:schemeClr val="bg1"/>
                </a:solidFill>
                <a:cs typeface="Times New Roman" panose="02020603050405020304" pitchFamily="18" charset="0"/>
              </a:rPr>
              <a:t>Create a Table of Books with Rental Price Above a Certain Threshold</a:t>
            </a:r>
          </a:p>
          <a:p>
            <a:pPr marR="0" algn="ctr" defTabSz="914400" fontAlgn="base">
              <a:spcBef>
                <a:spcPct val="0"/>
              </a:spcBef>
              <a:spcAft>
                <a:spcPct val="0"/>
              </a:spcAft>
              <a:buClrTx/>
              <a:buSzTx/>
              <a:tabLst/>
            </a:pPr>
            <a:endParaRPr kumimoji="1" lang="en-US" altLang="ko-KR" sz="1900" dirty="0">
              <a:solidFill>
                <a:schemeClr val="bg1"/>
              </a:solidFill>
              <a:cs typeface="Times New Roman" panose="02020603050405020304" pitchFamily="18" charset="0"/>
            </a:endParaRPr>
          </a:p>
          <a:p>
            <a:pPr marR="0" algn="ctr" defTabSz="914400" fontAlgn="base">
              <a:spcBef>
                <a:spcPct val="0"/>
              </a:spcBef>
              <a:spcAft>
                <a:spcPct val="0"/>
              </a:spcAft>
              <a:buClrTx/>
              <a:buSzTx/>
              <a:tabLst/>
            </a:pPr>
            <a:endParaRPr kumimoji="1" lang="en-US" altLang="ko-KR" sz="1900" dirty="0">
              <a:solidFill>
                <a:schemeClr val="bg1"/>
              </a:solidFill>
              <a:cs typeface="Times New Roman" panose="02020603050405020304" pitchFamily="18" charset="0"/>
            </a:endParaRPr>
          </a:p>
        </p:txBody>
      </p:sp>
      <p:grpSp>
        <p:nvGrpSpPr>
          <p:cNvPr id="2" name="Group 1">
            <a:extLst>
              <a:ext uri="{FF2B5EF4-FFF2-40B4-BE49-F238E27FC236}">
                <a16:creationId xmlns:a16="http://schemas.microsoft.com/office/drawing/2014/main" id="{F3FB889A-3CE6-40D0-9FE9-D0E067649572}"/>
              </a:ext>
            </a:extLst>
          </p:cNvPr>
          <p:cNvGrpSpPr/>
          <p:nvPr/>
        </p:nvGrpSpPr>
        <p:grpSpPr>
          <a:xfrm>
            <a:off x="5839340" y="477466"/>
            <a:ext cx="2887995" cy="984885"/>
            <a:chOff x="5458821" y="563227"/>
            <a:chExt cx="2887995" cy="984885"/>
          </a:xfrm>
        </p:grpSpPr>
        <p:sp>
          <p:nvSpPr>
            <p:cNvPr id="9" name="Text Box 5"/>
            <p:cNvSpPr txBox="1">
              <a:spLocks noChangeArrowheads="1"/>
            </p:cNvSpPr>
            <p:nvPr/>
          </p:nvSpPr>
          <p:spPr bwMode="auto">
            <a:xfrm>
              <a:off x="6219860" y="563227"/>
              <a:ext cx="2126956" cy="98488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5800" b="1" dirty="0">
                  <a:solidFill>
                    <a:srgbClr val="E2D6C5"/>
                  </a:solidFill>
                  <a:latin typeface="Arial Narrow" panose="020B0606020202030204" pitchFamily="34" charset="0"/>
                  <a:cs typeface="굴림" pitchFamily="50" charset="-127"/>
                </a:rPr>
                <a:t>Tasks:</a:t>
              </a:r>
            </a:p>
          </p:txBody>
        </p:sp>
        <p:pic>
          <p:nvPicPr>
            <p:cNvPr id="2050" name="Picture 2" descr="Task PNG Transparent Task.PNG Images. | PlusPNG">
              <a:extLst>
                <a:ext uri="{FF2B5EF4-FFF2-40B4-BE49-F238E27FC236}">
                  <a16:creationId xmlns:a16="http://schemas.microsoft.com/office/drawing/2014/main" id="{BCCE90B6-054E-4E54-B364-25A473FAB3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58821" y="675149"/>
              <a:ext cx="761039" cy="76103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6288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2566814" y="1846773"/>
            <a:ext cx="9361040" cy="424731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algn="ctr" defTabSz="914400" fontAlgn="base">
              <a:spcBef>
                <a:spcPct val="0"/>
              </a:spcBef>
              <a:spcAft>
                <a:spcPct val="0"/>
              </a:spcAft>
              <a:buClrTx/>
              <a:buSzTx/>
              <a:tabLst/>
            </a:pPr>
            <a:r>
              <a:rPr kumimoji="1" lang="en-US" altLang="ko-KR" sz="1800" b="1" u="sng" dirty="0">
                <a:solidFill>
                  <a:schemeClr val="bg1"/>
                </a:solidFill>
                <a:cs typeface="Times New Roman" panose="02020603050405020304" pitchFamily="18" charset="0"/>
              </a:rPr>
              <a:t>Task 12: </a:t>
            </a:r>
            <a:r>
              <a:rPr kumimoji="1" lang="en-US" altLang="ko-KR" sz="1800" dirty="0">
                <a:solidFill>
                  <a:schemeClr val="bg1"/>
                </a:solidFill>
                <a:cs typeface="Times New Roman" panose="02020603050405020304" pitchFamily="18" charset="0"/>
              </a:rPr>
              <a:t>Retrieve the List of Books Not Yet Returned</a:t>
            </a:r>
          </a:p>
          <a:p>
            <a:pPr marR="0" algn="ctr" defTabSz="914400" fontAlgn="base">
              <a:spcBef>
                <a:spcPct val="0"/>
              </a:spcBef>
              <a:spcAft>
                <a:spcPct val="0"/>
              </a:spcAft>
              <a:buClrTx/>
              <a:buSzTx/>
              <a:tabLst/>
            </a:pPr>
            <a:r>
              <a:rPr kumimoji="1" lang="en-US" altLang="ko-KR" sz="1800" b="1" u="sng" dirty="0">
                <a:solidFill>
                  <a:schemeClr val="bg1"/>
                </a:solidFill>
                <a:cs typeface="Times New Roman" panose="02020603050405020304" pitchFamily="18" charset="0"/>
              </a:rPr>
              <a:t>Task 13: </a:t>
            </a:r>
            <a:r>
              <a:rPr kumimoji="1" lang="en-US" altLang="ko-KR" sz="1800" dirty="0">
                <a:solidFill>
                  <a:schemeClr val="bg1"/>
                </a:solidFill>
                <a:cs typeface="Times New Roman" panose="02020603050405020304" pitchFamily="18" charset="0"/>
              </a:rPr>
              <a:t>Identify Members with Overdue Books. Write a query to identify members who have overdue books (assume a 30-day return period). Display the member's_id, member's name, book title, issue date, and days overdue.</a:t>
            </a:r>
          </a:p>
          <a:p>
            <a:pPr marR="0" algn="ctr" defTabSz="914400" fontAlgn="base">
              <a:spcBef>
                <a:spcPct val="0"/>
              </a:spcBef>
              <a:spcAft>
                <a:spcPct val="0"/>
              </a:spcAft>
              <a:buClrTx/>
              <a:buSzTx/>
              <a:tabLst/>
            </a:pPr>
            <a:r>
              <a:rPr kumimoji="1" lang="en-US" altLang="ko-KR" sz="1800" b="1" u="sng" dirty="0">
                <a:solidFill>
                  <a:schemeClr val="bg1"/>
                </a:solidFill>
                <a:cs typeface="Times New Roman" panose="02020603050405020304" pitchFamily="18" charset="0"/>
              </a:rPr>
              <a:t> Task 14: </a:t>
            </a:r>
            <a:r>
              <a:rPr kumimoji="1" lang="en-US" altLang="ko-KR" sz="1800" dirty="0">
                <a:solidFill>
                  <a:schemeClr val="bg1"/>
                </a:solidFill>
                <a:cs typeface="Times New Roman" panose="02020603050405020304" pitchFamily="18" charset="0"/>
              </a:rPr>
              <a:t>Update Book Status on Return. Write a query to update the status of books in the books table to "Yes" when they are returned (based on entries in the return_status table).</a:t>
            </a:r>
          </a:p>
          <a:p>
            <a:pPr marR="0" algn="ctr" defTabSz="914400" fontAlgn="base">
              <a:spcBef>
                <a:spcPct val="0"/>
              </a:spcBef>
              <a:spcAft>
                <a:spcPct val="0"/>
              </a:spcAft>
              <a:buClrTx/>
              <a:buSzTx/>
              <a:tabLst/>
            </a:pPr>
            <a:r>
              <a:rPr kumimoji="1" lang="en-US" altLang="ko-KR" sz="1800" b="1" u="sng" dirty="0">
                <a:solidFill>
                  <a:schemeClr val="bg1"/>
                </a:solidFill>
                <a:cs typeface="Times New Roman" panose="02020603050405020304" pitchFamily="18" charset="0"/>
              </a:rPr>
              <a:t>Task 15: </a:t>
            </a:r>
            <a:r>
              <a:rPr kumimoji="1" lang="en-US" altLang="ko-KR" sz="1800" dirty="0">
                <a:solidFill>
                  <a:schemeClr val="bg1"/>
                </a:solidFill>
                <a:cs typeface="Times New Roman" panose="02020603050405020304" pitchFamily="18" charset="0"/>
              </a:rPr>
              <a:t>Branch Performance Report. Create a query that generates a performance report for each branch, showing the number of books issued, the number of books returned, and the total revenue generated from book rentals.</a:t>
            </a:r>
          </a:p>
          <a:p>
            <a:pPr algn="ctr" defTabSz="914400" fontAlgn="base">
              <a:spcBef>
                <a:spcPct val="0"/>
              </a:spcBef>
              <a:spcAft>
                <a:spcPct val="0"/>
              </a:spcAft>
            </a:pPr>
            <a:r>
              <a:rPr kumimoji="1" lang="en-US" altLang="ko-KR" sz="1800" b="1" u="sng" dirty="0">
                <a:solidFill>
                  <a:schemeClr val="bg1"/>
                </a:solidFill>
                <a:cs typeface="Times New Roman" panose="02020603050405020304" pitchFamily="18" charset="0"/>
              </a:rPr>
              <a:t>Task16: </a:t>
            </a:r>
            <a:r>
              <a:rPr kumimoji="1" lang="en-US" altLang="ko-KR" sz="1800" dirty="0">
                <a:solidFill>
                  <a:schemeClr val="bg1"/>
                </a:solidFill>
                <a:cs typeface="Times New Roman" panose="02020603050405020304" pitchFamily="18" charset="0"/>
              </a:rPr>
              <a:t>CTAS: Create a Table of Active Members. Use the CREATE TABLE AS (CTAS) statement to create a new table active_members containing members who have issued at least one book in the last 2 months.</a:t>
            </a:r>
          </a:p>
          <a:p>
            <a:pPr algn="ctr" defTabSz="914400" fontAlgn="base">
              <a:spcBef>
                <a:spcPct val="0"/>
              </a:spcBef>
              <a:spcAft>
                <a:spcPct val="0"/>
              </a:spcAft>
            </a:pPr>
            <a:r>
              <a:rPr kumimoji="1" lang="en-US" altLang="ko-KR" sz="1800" b="1" u="sng" dirty="0">
                <a:solidFill>
                  <a:schemeClr val="bg1"/>
                </a:solidFill>
                <a:cs typeface="Times New Roman" panose="02020603050405020304" pitchFamily="18" charset="0"/>
              </a:rPr>
              <a:t>Task 17: </a:t>
            </a:r>
            <a:r>
              <a:rPr kumimoji="1" lang="en-US" altLang="ko-KR" sz="1800" dirty="0">
                <a:solidFill>
                  <a:schemeClr val="bg1"/>
                </a:solidFill>
                <a:cs typeface="Times New Roman" panose="02020603050405020304" pitchFamily="18" charset="0"/>
              </a:rPr>
              <a:t>Find Employees with the Most Book Issues Processed. Write a query to find the top 3 employees who have processed the most book issues. Display the employee name, number of books processed, and their branch.</a:t>
            </a:r>
          </a:p>
        </p:txBody>
      </p:sp>
      <p:grpSp>
        <p:nvGrpSpPr>
          <p:cNvPr id="2" name="Group 1">
            <a:extLst>
              <a:ext uri="{FF2B5EF4-FFF2-40B4-BE49-F238E27FC236}">
                <a16:creationId xmlns:a16="http://schemas.microsoft.com/office/drawing/2014/main" id="{28766017-1A7E-468D-8ACD-0C0F18619901}"/>
              </a:ext>
            </a:extLst>
          </p:cNvPr>
          <p:cNvGrpSpPr/>
          <p:nvPr/>
        </p:nvGrpSpPr>
        <p:grpSpPr>
          <a:xfrm>
            <a:off x="5822698" y="746596"/>
            <a:ext cx="2849271" cy="984885"/>
            <a:chOff x="5046135" y="534669"/>
            <a:chExt cx="2849271" cy="984885"/>
          </a:xfrm>
        </p:grpSpPr>
        <p:sp>
          <p:nvSpPr>
            <p:cNvPr id="9" name="Text Box 5"/>
            <p:cNvSpPr txBox="1">
              <a:spLocks noChangeArrowheads="1"/>
            </p:cNvSpPr>
            <p:nvPr/>
          </p:nvSpPr>
          <p:spPr bwMode="auto">
            <a:xfrm>
              <a:off x="5807174" y="534669"/>
              <a:ext cx="2088232" cy="98488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5800" b="1" dirty="0">
                  <a:solidFill>
                    <a:schemeClr val="accent5">
                      <a:lumMod val="60000"/>
                      <a:lumOff val="40000"/>
                    </a:schemeClr>
                  </a:solidFill>
                  <a:latin typeface="Arial Narrow" panose="020B0606020202030204" pitchFamily="34" charset="0"/>
                  <a:cs typeface="굴림" pitchFamily="50" charset="-127"/>
                </a:rPr>
                <a:t>Tasks:</a:t>
              </a:r>
            </a:p>
          </p:txBody>
        </p:sp>
        <p:pic>
          <p:nvPicPr>
            <p:cNvPr id="2050" name="Picture 2" descr="Task PNG Transparent Task.PNG Images. | PlusPNG">
              <a:extLst>
                <a:ext uri="{FF2B5EF4-FFF2-40B4-BE49-F238E27FC236}">
                  <a16:creationId xmlns:a16="http://schemas.microsoft.com/office/drawing/2014/main" id="{BCCE90B6-054E-4E54-B364-25A473FAB3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6135" y="646593"/>
              <a:ext cx="761039" cy="76103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64167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2566814" y="1557586"/>
            <a:ext cx="9001000" cy="50783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gn="ctr" defTabSz="914400" fontAlgn="base">
              <a:spcBef>
                <a:spcPct val="0"/>
              </a:spcBef>
              <a:spcAft>
                <a:spcPct val="0"/>
              </a:spcAft>
            </a:pPr>
            <a:r>
              <a:rPr kumimoji="1" lang="en-US" altLang="ko-KR" sz="1800" b="1" u="sng" dirty="0">
                <a:solidFill>
                  <a:schemeClr val="bg1"/>
                </a:solidFill>
                <a:cs typeface="Times New Roman" panose="02020603050405020304" pitchFamily="18" charset="0"/>
              </a:rPr>
              <a:t>Task 18: </a:t>
            </a:r>
            <a:r>
              <a:rPr kumimoji="1" lang="en-US" altLang="ko-KR" sz="1800" dirty="0">
                <a:solidFill>
                  <a:schemeClr val="bg1"/>
                </a:solidFill>
                <a:cs typeface="Times New Roman" panose="02020603050405020304" pitchFamily="18" charset="0"/>
              </a:rPr>
              <a:t>Identify Members Issuing High-Risk Books. Write a query to identify members who have issued books more than twice with the status "damaged" in the books table.  Display the member name, book title, and the number of times they've issued damaged books.</a:t>
            </a:r>
          </a:p>
          <a:p>
            <a:pPr algn="ctr" defTabSz="914400" fontAlgn="base">
              <a:spcBef>
                <a:spcPct val="0"/>
              </a:spcBef>
              <a:spcAft>
                <a:spcPct val="0"/>
              </a:spcAft>
            </a:pPr>
            <a:endParaRPr kumimoji="1" lang="en-US" altLang="ko-KR" sz="1800" b="1" u="sng" dirty="0">
              <a:solidFill>
                <a:schemeClr val="bg1"/>
              </a:solidFill>
              <a:cs typeface="Times New Roman" panose="02020603050405020304" pitchFamily="18" charset="0"/>
            </a:endParaRPr>
          </a:p>
          <a:p>
            <a:pPr marR="0" algn="ctr" defTabSz="914400" fontAlgn="base">
              <a:spcBef>
                <a:spcPct val="0"/>
              </a:spcBef>
              <a:spcAft>
                <a:spcPct val="0"/>
              </a:spcAft>
              <a:buClrTx/>
              <a:buSzTx/>
              <a:tabLst/>
            </a:pPr>
            <a:r>
              <a:rPr kumimoji="1" lang="en-US" altLang="ko-KR" sz="1800" b="1" u="sng" dirty="0">
                <a:solidFill>
                  <a:schemeClr val="bg1"/>
                </a:solidFill>
                <a:cs typeface="Times New Roman" panose="02020603050405020304" pitchFamily="18" charset="0"/>
              </a:rPr>
              <a:t>Task 19: </a:t>
            </a:r>
            <a:r>
              <a:rPr kumimoji="1" lang="en-US" altLang="ko-KR" sz="1800" b="1" dirty="0">
                <a:solidFill>
                  <a:schemeClr val="bg1"/>
                </a:solidFill>
                <a:cs typeface="Times New Roman" panose="02020603050405020304" pitchFamily="18" charset="0"/>
              </a:rPr>
              <a:t> </a:t>
            </a:r>
            <a:r>
              <a:rPr kumimoji="1" lang="en-US" altLang="ko-KR" sz="1800" dirty="0">
                <a:solidFill>
                  <a:schemeClr val="bg1"/>
                </a:solidFill>
                <a:cs typeface="Times New Roman" panose="02020603050405020304" pitchFamily="18" charset="0"/>
              </a:rPr>
              <a:t>Stored Procedure Objective: Create a stored procedure to manage the status of books in a library system. Description: Write a stored procedure that updates the status of a book in the library based on its issuance. The procedure should function as follows: The stored procedure should take the book_id as an input parameter. The procedure should first check if the book is available (status = 'yes'). If the book is available, it should be issued, and the status in the books table should be updated to 'no'. If the book is not available (status = 'no'), the procedure should return an error message indicating that the book is currently not available.</a:t>
            </a:r>
          </a:p>
          <a:p>
            <a:pPr marR="0" algn="ctr" defTabSz="914400" fontAlgn="base">
              <a:spcBef>
                <a:spcPct val="0"/>
              </a:spcBef>
              <a:spcAft>
                <a:spcPct val="0"/>
              </a:spcAft>
              <a:buClrTx/>
              <a:buSzTx/>
              <a:tabLst/>
            </a:pPr>
            <a:endParaRPr kumimoji="1" lang="en-US" altLang="ko-KR" sz="1800" dirty="0">
              <a:solidFill>
                <a:schemeClr val="bg1"/>
              </a:solidFill>
              <a:cs typeface="Times New Roman" panose="02020603050405020304" pitchFamily="18" charset="0"/>
            </a:endParaRPr>
          </a:p>
          <a:p>
            <a:pPr algn="ctr" defTabSz="914400" fontAlgn="base">
              <a:spcBef>
                <a:spcPct val="0"/>
              </a:spcBef>
              <a:spcAft>
                <a:spcPct val="0"/>
              </a:spcAft>
            </a:pPr>
            <a:r>
              <a:rPr kumimoji="1" lang="en-US" altLang="ko-KR" sz="1800" b="1" u="sng" dirty="0">
                <a:solidFill>
                  <a:schemeClr val="bg1"/>
                </a:solidFill>
                <a:cs typeface="Times New Roman" panose="02020603050405020304" pitchFamily="18" charset="0"/>
              </a:rPr>
              <a:t>Task 20: </a:t>
            </a:r>
            <a:r>
              <a:rPr kumimoji="1" lang="en-US" altLang="ko-KR" sz="1800" b="1" dirty="0">
                <a:solidFill>
                  <a:schemeClr val="bg1"/>
                </a:solidFill>
                <a:cs typeface="Times New Roman" panose="02020603050405020304" pitchFamily="18" charset="0"/>
              </a:rPr>
              <a:t> </a:t>
            </a:r>
            <a:r>
              <a:rPr kumimoji="1" lang="en-US" altLang="ko-KR" sz="1800" dirty="0">
                <a:solidFill>
                  <a:schemeClr val="bg1"/>
                </a:solidFill>
                <a:cs typeface="Times New Roman" panose="02020603050405020304" pitchFamily="18" charset="0"/>
              </a:rPr>
              <a:t>Create Table As Select (CTAS) Objective: Create a CTAS (Create Table As Select) query to identify overdue books and calculate fines. Description: Write a CTAS query to create a new table that lists each member and the books they have issued but not returned within 30 days.  The table should include: The number of overdue books. The total fines, with each day's fine calculated at $0.50. The number of books issued by each member. The resulting table should show: Member ID Number of overdue books Total fines</a:t>
            </a:r>
          </a:p>
        </p:txBody>
      </p:sp>
      <p:grpSp>
        <p:nvGrpSpPr>
          <p:cNvPr id="2" name="Group 1">
            <a:extLst>
              <a:ext uri="{FF2B5EF4-FFF2-40B4-BE49-F238E27FC236}">
                <a16:creationId xmlns:a16="http://schemas.microsoft.com/office/drawing/2014/main" id="{B82727DC-7CBD-4479-81BF-BE86F72A63B4}"/>
              </a:ext>
            </a:extLst>
          </p:cNvPr>
          <p:cNvGrpSpPr/>
          <p:nvPr/>
        </p:nvGrpSpPr>
        <p:grpSpPr>
          <a:xfrm>
            <a:off x="5318642" y="477466"/>
            <a:ext cx="3497343" cy="984885"/>
            <a:chOff x="5735166" y="533305"/>
            <a:chExt cx="3929391" cy="984885"/>
          </a:xfrm>
        </p:grpSpPr>
        <p:sp>
          <p:nvSpPr>
            <p:cNvPr id="9" name="Text Box 5"/>
            <p:cNvSpPr txBox="1">
              <a:spLocks noChangeArrowheads="1"/>
            </p:cNvSpPr>
            <p:nvPr/>
          </p:nvSpPr>
          <p:spPr bwMode="auto">
            <a:xfrm>
              <a:off x="6496206" y="533305"/>
              <a:ext cx="3168351" cy="98488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5800" b="1" dirty="0">
                  <a:solidFill>
                    <a:srgbClr val="E7D3CC"/>
                  </a:solidFill>
                  <a:latin typeface="Arial Narrow" panose="020B0606020202030204" pitchFamily="34" charset="0"/>
                  <a:cs typeface="굴림" pitchFamily="50" charset="-127"/>
                </a:rPr>
                <a:t>Tasks:</a:t>
              </a:r>
            </a:p>
          </p:txBody>
        </p:sp>
        <p:pic>
          <p:nvPicPr>
            <p:cNvPr id="2050" name="Picture 2" descr="Task PNG Transparent Task.PNG Images. | PlusPNG">
              <a:extLst>
                <a:ext uri="{FF2B5EF4-FFF2-40B4-BE49-F238E27FC236}">
                  <a16:creationId xmlns:a16="http://schemas.microsoft.com/office/drawing/2014/main" id="{BCCE90B6-054E-4E54-B364-25A473FAB3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5166" y="645227"/>
              <a:ext cx="761039" cy="76103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7391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C6CBE7-BA5F-42B8-A319-3ADF07CADCB8}"/>
              </a:ext>
            </a:extLst>
          </p:cNvPr>
          <p:cNvSpPr/>
          <p:nvPr/>
        </p:nvSpPr>
        <p:spPr>
          <a:xfrm>
            <a:off x="2134766" y="523358"/>
            <a:ext cx="9145016" cy="769441"/>
          </a:xfrm>
          <a:prstGeom prst="rect">
            <a:avLst/>
          </a:prstGeom>
        </p:spPr>
        <p:txBody>
          <a:bodyPr wrap="square">
            <a:spAutoFit/>
          </a:bodyPr>
          <a:lstStyle/>
          <a:p>
            <a:pPr algn="ctr"/>
            <a:r>
              <a:rPr lang="en-IN" sz="2200" dirty="0">
                <a:solidFill>
                  <a:schemeClr val="bg1"/>
                </a:solidFill>
                <a:latin typeface="Baskerville Old Face" panose="02020602080505020303" pitchFamily="18" charset="0"/>
              </a:rPr>
              <a:t>Task-1. Create a new book record-- "978-1-60129-456-2", "To kill a Mockingbird", "Classic", 6.00, "yes", "Harper Lee", "J.B. Lippincott &amp; Co.")</a:t>
            </a:r>
          </a:p>
        </p:txBody>
      </p:sp>
      <p:pic>
        <p:nvPicPr>
          <p:cNvPr id="5" name="Picture 4">
            <a:extLst>
              <a:ext uri="{FF2B5EF4-FFF2-40B4-BE49-F238E27FC236}">
                <a16:creationId xmlns:a16="http://schemas.microsoft.com/office/drawing/2014/main" id="{BE2F4DF8-F7B8-49D7-9C1F-70418BF6B770}"/>
              </a:ext>
            </a:extLst>
          </p:cNvPr>
          <p:cNvPicPr>
            <a:picLocks noChangeAspect="1"/>
          </p:cNvPicPr>
          <p:nvPr/>
        </p:nvPicPr>
        <p:blipFill>
          <a:blip r:embed="rId3"/>
          <a:stretch>
            <a:fillRect/>
          </a:stretch>
        </p:blipFill>
        <p:spPr>
          <a:xfrm>
            <a:off x="2206774" y="1413570"/>
            <a:ext cx="9611790" cy="1296144"/>
          </a:xfrm>
          <a:prstGeom prst="roundRect">
            <a:avLst>
              <a:gd name="adj" fmla="val 12620"/>
            </a:avLst>
          </a:prstGeom>
          <a:effectLst>
            <a:outerShdw blurRad="50800" dist="152400" dir="2700000" algn="tl" rotWithShape="0">
              <a:schemeClr val="bg1">
                <a:alpha val="40000"/>
              </a:schemeClr>
            </a:outerShdw>
          </a:effectLst>
        </p:spPr>
      </p:pic>
      <p:pic>
        <p:nvPicPr>
          <p:cNvPr id="6" name="Picture 5">
            <a:extLst>
              <a:ext uri="{FF2B5EF4-FFF2-40B4-BE49-F238E27FC236}">
                <a16:creationId xmlns:a16="http://schemas.microsoft.com/office/drawing/2014/main" id="{8178F3B1-C8E0-449C-99E4-D195ED067370}"/>
              </a:ext>
            </a:extLst>
          </p:cNvPr>
          <p:cNvPicPr>
            <a:picLocks noChangeAspect="1"/>
          </p:cNvPicPr>
          <p:nvPr/>
        </p:nvPicPr>
        <p:blipFill>
          <a:blip r:embed="rId4"/>
          <a:stretch>
            <a:fillRect/>
          </a:stretch>
        </p:blipFill>
        <p:spPr>
          <a:xfrm>
            <a:off x="5303118" y="2996923"/>
            <a:ext cx="6552728" cy="3673231"/>
          </a:xfrm>
          <a:prstGeom prst="roundRect">
            <a:avLst>
              <a:gd name="adj" fmla="val 3044"/>
            </a:avLst>
          </a:prstGeom>
          <a:effectLst>
            <a:outerShdw blurRad="50800" dist="152400" dir="2700000" algn="tl" rotWithShape="0">
              <a:schemeClr val="bg1">
                <a:alpha val="40000"/>
              </a:schemeClr>
            </a:outerShdw>
          </a:effectLst>
        </p:spPr>
      </p:pic>
      <p:sp>
        <p:nvSpPr>
          <p:cNvPr id="9" name="Arrow: Curved Up 8">
            <a:extLst>
              <a:ext uri="{FF2B5EF4-FFF2-40B4-BE49-F238E27FC236}">
                <a16:creationId xmlns:a16="http://schemas.microsoft.com/office/drawing/2014/main" id="{462584DF-DF88-4F99-BE27-21628D9533DC}"/>
              </a:ext>
            </a:extLst>
          </p:cNvPr>
          <p:cNvSpPr/>
          <p:nvPr/>
        </p:nvSpPr>
        <p:spPr>
          <a:xfrm rot="2884200">
            <a:off x="2310647" y="3449498"/>
            <a:ext cx="3056111" cy="1578975"/>
          </a:xfrm>
          <a:prstGeom prst="curved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428177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57F1C7-1648-4267-B199-45A32629FF9F}"/>
              </a:ext>
            </a:extLst>
          </p:cNvPr>
          <p:cNvSpPr/>
          <p:nvPr/>
        </p:nvSpPr>
        <p:spPr>
          <a:xfrm>
            <a:off x="2206774" y="477466"/>
            <a:ext cx="8856983" cy="707886"/>
          </a:xfrm>
          <a:prstGeom prst="rect">
            <a:avLst/>
          </a:prstGeom>
        </p:spPr>
        <p:txBody>
          <a:bodyPr wrap="square">
            <a:spAutoFit/>
          </a:bodyPr>
          <a:lstStyle/>
          <a:p>
            <a:pPr marR="0" algn="ctr" defTabSz="914400" fontAlgn="base">
              <a:spcBef>
                <a:spcPct val="0"/>
              </a:spcBef>
              <a:spcAft>
                <a:spcPct val="0"/>
              </a:spcAft>
              <a:buClrTx/>
              <a:buSzTx/>
              <a:tabLst/>
            </a:pPr>
            <a:r>
              <a:rPr kumimoji="1" lang="en-US" altLang="ko-KR" b="1" u="sng" dirty="0">
                <a:solidFill>
                  <a:schemeClr val="bg1"/>
                </a:solidFill>
                <a:latin typeface="Baskerville Old Face" panose="02020602080505020303" pitchFamily="18" charset="0"/>
                <a:cs typeface="Times New Roman" panose="02020603050405020304" pitchFamily="18" charset="0"/>
              </a:rPr>
              <a:t>Task-2.</a:t>
            </a:r>
            <a:r>
              <a:rPr kumimoji="1" lang="en-US" altLang="ko-KR" b="1" dirty="0">
                <a:solidFill>
                  <a:schemeClr val="bg1"/>
                </a:solidFill>
                <a:latin typeface="Baskerville Old Face" panose="02020602080505020303" pitchFamily="18" charset="0"/>
                <a:cs typeface="Times New Roman" panose="02020603050405020304" pitchFamily="18" charset="0"/>
              </a:rPr>
              <a:t> </a:t>
            </a:r>
            <a:r>
              <a:rPr kumimoji="1" lang="en-US" altLang="ko-KR" dirty="0">
                <a:solidFill>
                  <a:schemeClr val="bg1"/>
                </a:solidFill>
                <a:latin typeface="Baskerville Old Face" panose="02020602080505020303" pitchFamily="18" charset="0"/>
                <a:cs typeface="Times New Roman" panose="02020603050405020304" pitchFamily="18" charset="0"/>
              </a:rPr>
              <a:t>Update an Existing Member's Address where C=103 from 798 Oak St to 125 Oak St.</a:t>
            </a:r>
          </a:p>
        </p:txBody>
      </p:sp>
      <p:pic>
        <p:nvPicPr>
          <p:cNvPr id="3" name="Picture 2">
            <a:extLst>
              <a:ext uri="{FF2B5EF4-FFF2-40B4-BE49-F238E27FC236}">
                <a16:creationId xmlns:a16="http://schemas.microsoft.com/office/drawing/2014/main" id="{C1DA4C59-7B28-477C-A213-44F5FB92E77A}"/>
              </a:ext>
            </a:extLst>
          </p:cNvPr>
          <p:cNvPicPr>
            <a:picLocks noChangeAspect="1"/>
          </p:cNvPicPr>
          <p:nvPr/>
        </p:nvPicPr>
        <p:blipFill>
          <a:blip r:embed="rId3"/>
          <a:stretch>
            <a:fillRect/>
          </a:stretch>
        </p:blipFill>
        <p:spPr>
          <a:xfrm>
            <a:off x="2782838" y="1413570"/>
            <a:ext cx="4248472" cy="1296144"/>
          </a:xfrm>
          <a:prstGeom prst="roundRect">
            <a:avLst>
              <a:gd name="adj" fmla="val 12620"/>
            </a:avLst>
          </a:prstGeom>
          <a:effectLst>
            <a:outerShdw blurRad="50800" dist="152400" dir="2700000" algn="tl" rotWithShape="0">
              <a:schemeClr val="bg1">
                <a:alpha val="40000"/>
              </a:schemeClr>
            </a:outerShdw>
          </a:effectLst>
        </p:spPr>
      </p:pic>
      <p:pic>
        <p:nvPicPr>
          <p:cNvPr id="7" name="Picture 6">
            <a:extLst>
              <a:ext uri="{FF2B5EF4-FFF2-40B4-BE49-F238E27FC236}">
                <a16:creationId xmlns:a16="http://schemas.microsoft.com/office/drawing/2014/main" id="{7821EBDA-3E10-4FC3-9B1C-14EF55F7FABB}"/>
              </a:ext>
            </a:extLst>
          </p:cNvPr>
          <p:cNvPicPr>
            <a:picLocks noChangeAspect="1"/>
          </p:cNvPicPr>
          <p:nvPr/>
        </p:nvPicPr>
        <p:blipFill>
          <a:blip r:embed="rId4"/>
          <a:stretch>
            <a:fillRect/>
          </a:stretch>
        </p:blipFill>
        <p:spPr>
          <a:xfrm>
            <a:off x="2782838" y="2925738"/>
            <a:ext cx="6403170" cy="3672407"/>
          </a:xfrm>
          <a:prstGeom prst="roundRect">
            <a:avLst>
              <a:gd name="adj" fmla="val 3358"/>
            </a:avLst>
          </a:prstGeom>
          <a:effectLst>
            <a:outerShdw blurRad="50800" dist="152400" dir="2700000" algn="tl" rotWithShape="0">
              <a:schemeClr val="bg1">
                <a:alpha val="40000"/>
              </a:schemeClr>
            </a:outerShdw>
          </a:effectLst>
        </p:spPr>
      </p:pic>
      <p:sp>
        <p:nvSpPr>
          <p:cNvPr id="9" name="Arrow: Curved Down 8">
            <a:extLst>
              <a:ext uri="{FF2B5EF4-FFF2-40B4-BE49-F238E27FC236}">
                <a16:creationId xmlns:a16="http://schemas.microsoft.com/office/drawing/2014/main" id="{EF5B982D-0C96-4E73-971E-D0C40D09BBC1}"/>
              </a:ext>
            </a:extLst>
          </p:cNvPr>
          <p:cNvSpPr/>
          <p:nvPr/>
        </p:nvSpPr>
        <p:spPr>
          <a:xfrm rot="2849740">
            <a:off x="7263650" y="1733407"/>
            <a:ext cx="3097637" cy="1637775"/>
          </a:xfrm>
          <a:prstGeom prst="curvedDownArrow">
            <a:avLst>
              <a:gd name="adj1" fmla="val 22165"/>
              <a:gd name="adj2" fmla="val 46795"/>
              <a:gd name="adj3" fmla="val 2592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36544995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12477</TotalTime>
  <Words>1113</Words>
  <Application>Microsoft Office PowerPoint</Application>
  <PresentationFormat>Custom</PresentationFormat>
  <Paragraphs>66</Paragraphs>
  <Slides>16</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Baskerville Old Face</vt:lpstr>
      <vt:lpstr>Noto Sans</vt:lpstr>
      <vt:lpstr>Arial</vt:lpstr>
      <vt:lpstr>맑은 고딕</vt:lpstr>
      <vt:lpstr>굴림체</vt:lpstr>
      <vt:lpstr>Calibri</vt:lpstr>
      <vt:lpstr>Times New Roman</vt:lpstr>
      <vt:lpstr>Calibri Light</vt:lpstr>
      <vt:lpstr>Agency FB</vt:lpstr>
      <vt:lpstr>Arial Narrow</vt:lpstr>
      <vt:lpstr>Office 테마</vt:lpstr>
      <vt:lpstr>PowerPoint Presentation</vt:lpstr>
      <vt:lpstr>LIBRARY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great subtitle in this line</vt:lpstr>
      <vt:lpstr>Your great subtitle in this line</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 </cp:lastModifiedBy>
  <cp:revision>14</cp:revision>
  <dcterms:created xsi:type="dcterms:W3CDTF">2010-02-01T08:03:16Z</dcterms:created>
  <dcterms:modified xsi:type="dcterms:W3CDTF">2024-11-02T18:07:20Z</dcterms:modified>
  <cp:category>www.slidemembers.com</cp:category>
</cp:coreProperties>
</file>